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53"/>
  </p:notesMasterIdLst>
  <p:sldIdLst>
    <p:sldId id="30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3960813" cy="3060700"/>
  <p:notesSz cx="9144000" cy="6858000"/>
  <p:defaultTextStyle>
    <a:defPPr>
      <a:defRPr lang="vi-VN"/>
    </a:defPPr>
    <a:lvl1pPr marL="0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200574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2pPr>
    <a:lvl3pPr marL="401147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3pPr>
    <a:lvl4pPr marL="601721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4pPr>
    <a:lvl5pPr marL="802295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1002868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203442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1404015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1604589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60" d="100"/>
          <a:sy n="160" d="100"/>
        </p:scale>
        <p:origin x="-1560" y="-72"/>
      </p:cViewPr>
      <p:guideLst>
        <p:guide orient="horz" pos="1285"/>
        <p:guide pos="9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8DA10-4770-4422-BB69-25F66128DFFB}" type="datetimeFigureOut">
              <a:rPr lang="vi-VN" smtClean="0"/>
              <a:t>06/11/2017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8E68A5-790C-43AA-B270-60B2F2A50AF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9915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1pPr>
    <a:lvl2pPr marL="200574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2pPr>
    <a:lvl3pPr marL="401147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3pPr>
    <a:lvl4pPr marL="601721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4pPr>
    <a:lvl5pPr marL="802295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5pPr>
    <a:lvl6pPr marL="1002868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6pPr>
    <a:lvl7pPr marL="1203442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7pPr>
    <a:lvl8pPr marL="1404015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8pPr>
    <a:lvl9pPr marL="1604589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914401" y="3257550"/>
            <a:ext cx="7315199" cy="30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914401" y="3257550"/>
            <a:ext cx="7315199" cy="30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495102" y="500906"/>
            <a:ext cx="2970610" cy="1065577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800"/>
            </a:lvl2pPr>
            <a:lvl3pPr lvl="2" indent="0">
              <a:spcBef>
                <a:spcPts val="0"/>
              </a:spcBef>
              <a:buNone/>
              <a:defRPr sz="800"/>
            </a:lvl3pPr>
            <a:lvl4pPr lvl="3" indent="0">
              <a:spcBef>
                <a:spcPts val="0"/>
              </a:spcBef>
              <a:buNone/>
              <a:defRPr sz="800"/>
            </a:lvl4pPr>
            <a:lvl5pPr lvl="4" indent="0">
              <a:spcBef>
                <a:spcPts val="0"/>
              </a:spcBef>
              <a:buNone/>
              <a:defRPr sz="800"/>
            </a:lvl5pPr>
            <a:lvl6pPr lvl="5" indent="0">
              <a:spcBef>
                <a:spcPts val="0"/>
              </a:spcBef>
              <a:buNone/>
              <a:defRPr sz="800"/>
            </a:lvl6pPr>
            <a:lvl7pPr lvl="6" indent="0">
              <a:spcBef>
                <a:spcPts val="0"/>
              </a:spcBef>
              <a:buNone/>
              <a:defRPr sz="800"/>
            </a:lvl7pPr>
            <a:lvl8pPr lvl="7" indent="0">
              <a:spcBef>
                <a:spcPts val="0"/>
              </a:spcBef>
              <a:buNone/>
              <a:defRPr sz="800"/>
            </a:lvl8pPr>
            <a:lvl9pPr lvl="8" indent="0">
              <a:spcBef>
                <a:spcPts val="0"/>
              </a:spcBef>
              <a:buNone/>
              <a:defRPr sz="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495102" y="1607576"/>
            <a:ext cx="2970610" cy="738960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t" anchorCtr="0"/>
          <a:lstStyle>
            <a:lvl1pPr marL="0" marR="0" lvl="0" indent="0" algn="ctr" rtl="0">
              <a:lnSpc>
                <a:spcPct val="90000"/>
              </a:lnSpc>
              <a:spcBef>
                <a:spcPts val="439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272307" y="2836816"/>
            <a:ext cx="891182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D8BD707-D9CF-40AE-B4C6-C98DA3205C09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1312020" y="2836816"/>
            <a:ext cx="1336774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ct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71">
              <a:lnSpc>
                <a:spcPts val="544"/>
              </a:lnSpc>
            </a:pPr>
            <a:r>
              <a:rPr lang="vi-VN" spc="-2" smtClean="0"/>
              <a:t>HTML5 </a:t>
            </a:r>
            <a:r>
              <a:rPr lang="vi-VN" smtClean="0"/>
              <a:t>/ </a:t>
            </a:r>
            <a:r>
              <a:rPr lang="vi-VN" spc="-2" smtClean="0"/>
              <a:t>Hàm </a:t>
            </a:r>
            <a:r>
              <a:rPr lang="vi-VN" spc="-4" smtClean="0"/>
              <a:t>và </a:t>
            </a:r>
            <a:r>
              <a:rPr lang="vi-VN" spc="-2" smtClean="0"/>
              <a:t>Đối</a:t>
            </a:r>
            <a:r>
              <a:rPr lang="vi-VN" spc="-15" smtClean="0"/>
              <a:t> </a:t>
            </a:r>
            <a:r>
              <a:rPr lang="vi-VN" smtClean="0"/>
              <a:t>tượng</a:t>
            </a:r>
            <a:endParaRPr lang="vi-VN" dirty="0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3738018" y="2897747"/>
            <a:ext cx="148530" cy="162954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ctr" anchorCtr="0">
            <a:noAutofit/>
          </a:bodyPr>
          <a:lstStyle>
            <a:lvl1pPr algn="ctr">
              <a:defRPr sz="800" b="1">
                <a:solidFill>
                  <a:schemeClr val="bg1"/>
                </a:solidFill>
              </a:defRPr>
            </a:lvl1pPr>
          </a:lstStyle>
          <a:p>
            <a:pPr marL="11143">
              <a:lnSpc>
                <a:spcPts val="544"/>
              </a:lnSpc>
            </a:pPr>
            <a:fld id="{81D60167-4931-47E6-BA6A-407CBD079E47}" type="slidenum">
              <a:rPr lang="vi-VN" smtClean="0"/>
              <a:pPr marL="11143">
                <a:lnSpc>
                  <a:spcPts val="544"/>
                </a:lnSpc>
              </a:pPr>
              <a:t>‹#›</a:t>
            </a:fld>
            <a:endParaRPr lang="vi-V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 hasCustomPrompt="1"/>
          </p:nvPr>
        </p:nvSpPr>
        <p:spPr>
          <a:xfrm>
            <a:off x="272306" y="162954"/>
            <a:ext cx="3416201" cy="591593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1100" b="1" i="0" u="none" strike="noStrike" cap="none">
                <a:solidFill>
                  <a:srgbClr val="7030A0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800"/>
            </a:lvl2pPr>
            <a:lvl3pPr lvl="2" indent="0">
              <a:spcBef>
                <a:spcPts val="0"/>
              </a:spcBef>
              <a:buNone/>
              <a:defRPr sz="800"/>
            </a:lvl3pPr>
            <a:lvl4pPr lvl="3" indent="0">
              <a:spcBef>
                <a:spcPts val="0"/>
              </a:spcBef>
              <a:buNone/>
              <a:defRPr sz="800"/>
            </a:lvl4pPr>
            <a:lvl5pPr lvl="4" indent="0">
              <a:spcBef>
                <a:spcPts val="0"/>
              </a:spcBef>
              <a:buNone/>
              <a:defRPr sz="800"/>
            </a:lvl5pPr>
            <a:lvl6pPr lvl="5" indent="0">
              <a:spcBef>
                <a:spcPts val="0"/>
              </a:spcBef>
              <a:buNone/>
              <a:defRPr sz="800"/>
            </a:lvl6pPr>
            <a:lvl7pPr lvl="6" indent="0">
              <a:spcBef>
                <a:spcPts val="0"/>
              </a:spcBef>
              <a:buNone/>
              <a:defRPr sz="800"/>
            </a:lvl7pPr>
            <a:lvl8pPr lvl="7" indent="0">
              <a:spcBef>
                <a:spcPts val="0"/>
              </a:spcBef>
              <a:buNone/>
              <a:defRPr sz="800"/>
            </a:lvl8pPr>
            <a:lvl9pPr lvl="8" indent="0">
              <a:spcBef>
                <a:spcPts val="0"/>
              </a:spcBef>
              <a:buNone/>
              <a:defRPr sz="800"/>
            </a:lvl9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272306" y="814770"/>
            <a:ext cx="3416201" cy="1941986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t" anchorCtr="0"/>
          <a:lstStyle>
            <a:lvl1pPr marL="100287" marR="0" lvl="0" indent="-22286" algn="l" rtl="0">
              <a:lnSpc>
                <a:spcPct val="90000"/>
              </a:lnSpc>
              <a:spcBef>
                <a:spcPts val="439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00860" marR="0" lvl="1" indent="-33429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01434" marR="0" lvl="2" indent="-44572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02008" marR="0" lvl="3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02581" marR="0" lvl="4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03155" marR="0" lvl="5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303729" marR="0" lvl="6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504302" marR="0" lvl="7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704876" marR="0" lvl="8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272307" y="2836816"/>
            <a:ext cx="891182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D8BD707-D9CF-40AE-B4C6-C98DA3205C09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1312020" y="2836816"/>
            <a:ext cx="1336774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ct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71">
              <a:lnSpc>
                <a:spcPts val="544"/>
              </a:lnSpc>
            </a:pPr>
            <a:r>
              <a:rPr lang="vi-VN" spc="-2" smtClean="0"/>
              <a:t>HTML5 </a:t>
            </a:r>
            <a:r>
              <a:rPr lang="vi-VN" smtClean="0"/>
              <a:t>/ </a:t>
            </a:r>
            <a:r>
              <a:rPr lang="vi-VN" spc="-2" smtClean="0"/>
              <a:t>Hàm </a:t>
            </a:r>
            <a:r>
              <a:rPr lang="vi-VN" spc="-4" smtClean="0"/>
              <a:t>và </a:t>
            </a:r>
            <a:r>
              <a:rPr lang="vi-VN" spc="-2" smtClean="0"/>
              <a:t>Đối</a:t>
            </a:r>
            <a:r>
              <a:rPr lang="vi-VN" spc="-15" smtClean="0"/>
              <a:t> </a:t>
            </a:r>
            <a:r>
              <a:rPr lang="vi-VN" smtClean="0"/>
              <a:t>tượng</a:t>
            </a:r>
            <a:endParaRPr lang="vi-VN"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3762773" y="2881876"/>
            <a:ext cx="173285" cy="162954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ctr" anchorCtr="0">
            <a:noAutofit/>
          </a:bodyPr>
          <a:lstStyle>
            <a:lvl1pPr algn="ctr">
              <a:defRPr sz="700" b="1">
                <a:solidFill>
                  <a:schemeClr val="bg1"/>
                </a:solidFill>
              </a:defRPr>
            </a:lvl1pPr>
          </a:lstStyle>
          <a:p>
            <a:pPr marL="11143">
              <a:lnSpc>
                <a:spcPts val="544"/>
              </a:lnSpc>
            </a:pPr>
            <a:fld id="{81D60167-4931-47E6-BA6A-407CBD079E47}" type="slidenum">
              <a:rPr lang="vi-VN" smtClean="0"/>
              <a:pPr marL="11143">
                <a:lnSpc>
                  <a:spcPts val="544"/>
                </a:lnSpc>
              </a:pPr>
              <a:t>‹#›</a:t>
            </a:fld>
            <a:endParaRPr lang="vi-V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5571">
              <a:lnSpc>
                <a:spcPts val="544"/>
              </a:lnSpc>
            </a:pPr>
            <a:r>
              <a:rPr lang="vi-VN" spc="-2" smtClean="0"/>
              <a:t>HTML5 </a:t>
            </a:r>
            <a:r>
              <a:rPr lang="vi-VN" smtClean="0"/>
              <a:t>/ </a:t>
            </a:r>
            <a:r>
              <a:rPr lang="vi-VN" spc="-2" smtClean="0"/>
              <a:t>Hàm </a:t>
            </a:r>
            <a:r>
              <a:rPr lang="vi-VN" spc="-4" smtClean="0"/>
              <a:t>và </a:t>
            </a:r>
            <a:r>
              <a:rPr lang="vi-VN" spc="-2" smtClean="0"/>
              <a:t>Đối</a:t>
            </a:r>
            <a:r>
              <a:rPr lang="vi-VN" spc="-15" smtClean="0"/>
              <a:t> </a:t>
            </a:r>
            <a:r>
              <a:rPr lang="vi-VN" smtClean="0"/>
              <a:t>tượng</a:t>
            </a:r>
            <a:endParaRPr lang="vi-VN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11/6/2017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1143">
              <a:lnSpc>
                <a:spcPts val="544"/>
              </a:lnSpc>
            </a:pPr>
            <a:fld id="{81D60167-4931-47E6-BA6A-407CBD079E47}" type="slidenum">
              <a:rPr lang="vi-VN" smtClean="0"/>
              <a:pPr marL="11143">
                <a:lnSpc>
                  <a:spcPts val="544"/>
                </a:lnSpc>
              </a:pPr>
              <a:t>‹#›</a:t>
            </a:fld>
            <a:endParaRPr lang="vi-V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72306" y="162954"/>
            <a:ext cx="3416201" cy="591593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72306" y="814770"/>
            <a:ext cx="3416201" cy="1941986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272307" y="2836816"/>
            <a:ext cx="891182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D8BD707-D9CF-40AE-B4C6-C98DA3205C09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1312020" y="2836816"/>
            <a:ext cx="1336774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ct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71">
              <a:lnSpc>
                <a:spcPts val="544"/>
              </a:lnSpc>
            </a:pPr>
            <a:r>
              <a:rPr lang="vi-VN" spc="-2" smtClean="0"/>
              <a:t>HTML5 </a:t>
            </a:r>
            <a:r>
              <a:rPr lang="vi-VN" smtClean="0"/>
              <a:t>/ </a:t>
            </a:r>
            <a:r>
              <a:rPr lang="vi-VN" spc="-2" smtClean="0"/>
              <a:t>Hàm </a:t>
            </a:r>
            <a:r>
              <a:rPr lang="vi-VN" spc="-4" smtClean="0"/>
              <a:t>và </a:t>
            </a:r>
            <a:r>
              <a:rPr lang="vi-VN" spc="-2" smtClean="0"/>
              <a:t>Đối</a:t>
            </a:r>
            <a:r>
              <a:rPr lang="vi-VN" spc="-15" smtClean="0"/>
              <a:t> </a:t>
            </a:r>
            <a:r>
              <a:rPr lang="vi-VN" smtClean="0"/>
              <a:t>tượng</a:t>
            </a:r>
            <a:endParaRPr lang="vi-VN" dirty="0"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3738018" y="2900014"/>
            <a:ext cx="173285" cy="162954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ctr" anchorCtr="0">
            <a:noAutofit/>
          </a:bodyPr>
          <a:lstStyle>
            <a:lvl1pPr algn="ctr">
              <a:defRPr sz="700" b="1"/>
            </a:lvl1pPr>
          </a:lstStyle>
          <a:p>
            <a:pPr marL="11143">
              <a:lnSpc>
                <a:spcPts val="544"/>
              </a:lnSpc>
            </a:pPr>
            <a:fld id="{81D60167-4931-47E6-BA6A-407CBD079E47}" type="slidenum">
              <a:rPr lang="vi-VN" smtClean="0"/>
              <a:pPr marL="11143">
                <a:lnSpc>
                  <a:spcPts val="544"/>
                </a:lnSpc>
              </a:pPr>
              <a:t>‹#›</a:t>
            </a:fld>
            <a:endParaRPr lang="vi-V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jp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4018140" cy="306666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/>
          <p:nvPr/>
        </p:nvSpPr>
        <p:spPr>
          <a:xfrm>
            <a:off x="272306" y="996275"/>
            <a:ext cx="3538380" cy="728005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t" anchorCtr="0">
            <a:noAutofit/>
          </a:bodyPr>
          <a:lstStyle/>
          <a:p>
            <a:pPr algn="ctr">
              <a:buSzPct val="25000"/>
            </a:pPr>
            <a:r>
              <a:rPr lang="en-US" sz="2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BÀI 15:</a:t>
            </a:r>
            <a:endParaRPr lang="en-US" sz="21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SzPct val="25000"/>
            </a:pPr>
            <a:r>
              <a:rPr lang="en-US" sz="1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HÀM VÀ ĐỐI TƯỢNG</a:t>
            </a:r>
          </a:p>
        </p:txBody>
      </p:sp>
    </p:spTree>
    <p:extLst>
      <p:ext uri="{BB962C8B-B14F-4D97-AF65-F5344CB8AC3E}">
        <p14:creationId xmlns:p14="http://schemas.microsoft.com/office/powerpoint/2010/main" val="97816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121" y="78760"/>
            <a:ext cx="2529694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Các </a:t>
            </a:r>
            <a:r>
              <a:rPr spc="-7" dirty="0"/>
              <a:t>cách truyền </a:t>
            </a:r>
            <a:r>
              <a:rPr spc="-2" dirty="0"/>
              <a:t>tham số</a:t>
            </a:r>
            <a:r>
              <a:rPr spc="-13" dirty="0"/>
              <a:t> </a:t>
            </a:r>
            <a:r>
              <a:rPr spc="-2" dirty="0"/>
              <a:t>1-3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10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6354" y="500594"/>
            <a:ext cx="3681576" cy="7964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7165" y="590432"/>
            <a:ext cx="3497617" cy="622342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Có hai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cách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truyền đối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số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cho hàm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cụ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thể là, truyền giá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trị và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truyền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tham</a:t>
            </a:r>
            <a:r>
              <a:rPr spc="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số.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1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6686" marR="2229">
              <a:lnSpc>
                <a:spcPct val="86400"/>
              </a:lnSpc>
            </a:pPr>
            <a:r>
              <a:rPr b="1" spc="-11" dirty="0">
                <a:solidFill>
                  <a:srgbClr val="FFFFFF"/>
                </a:solidFill>
                <a:latin typeface="Arial"/>
                <a:cs typeface="Arial"/>
              </a:rPr>
              <a:t>Truyền </a:t>
            </a:r>
            <a:r>
              <a:rPr b="1" dirty="0">
                <a:solidFill>
                  <a:srgbClr val="FFFFFF"/>
                </a:solidFill>
                <a:latin typeface="Arial"/>
                <a:cs typeface="Arial"/>
              </a:rPr>
              <a:t>giá </a:t>
            </a:r>
            <a:r>
              <a:rPr b="1" spc="-2" dirty="0">
                <a:solidFill>
                  <a:srgbClr val="FFFFFF"/>
                </a:solidFill>
                <a:latin typeface="Arial"/>
                <a:cs typeface="Arial"/>
              </a:rPr>
              <a:t>trị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- Tức là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chuyển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biến như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là các tham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số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tới một hàm. Hàm  được gọi không thay đổi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giá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trị của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tham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số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được truyền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tới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nó khi nó được 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gọi.</a:t>
            </a:r>
            <a:endParaRPr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70555" y="1411660"/>
            <a:ext cx="2232246" cy="926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14" y="78760"/>
            <a:ext cx="2529694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Các </a:t>
            </a:r>
            <a:r>
              <a:rPr spc="-7" dirty="0"/>
              <a:t>cách truyền </a:t>
            </a:r>
            <a:r>
              <a:rPr spc="-2" dirty="0"/>
              <a:t>tham số</a:t>
            </a:r>
            <a:r>
              <a:rPr spc="-13" dirty="0"/>
              <a:t> </a:t>
            </a:r>
            <a:r>
              <a:rPr spc="-2" dirty="0"/>
              <a:t>2-3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11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5694" y="500594"/>
            <a:ext cx="3682236" cy="3339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7014" y="843393"/>
            <a:ext cx="3711282" cy="3632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7014" y="1238563"/>
            <a:ext cx="3680916" cy="3570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6240" y="580626"/>
            <a:ext cx="3543827" cy="883352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b="1" spc="-11" dirty="0">
                <a:solidFill>
                  <a:srgbClr val="FFFFFF"/>
                </a:solidFill>
                <a:latin typeface="Arial"/>
                <a:cs typeface="Arial"/>
              </a:rPr>
              <a:t>Truyền </a:t>
            </a:r>
            <a:r>
              <a:rPr b="1" spc="-2" dirty="0">
                <a:solidFill>
                  <a:srgbClr val="FFFFFF"/>
                </a:solidFill>
                <a:latin typeface="Arial"/>
                <a:cs typeface="Arial"/>
              </a:rPr>
              <a:t>tham chiệu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– Tức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là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truyền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đối tượng như là hàm</a:t>
            </a:r>
            <a:r>
              <a:rPr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số.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L="6407" marR="2229">
              <a:lnSpc>
                <a:spcPts val="820"/>
              </a:lnSpc>
              <a:spcBef>
                <a:spcPts val="511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Hàm được gọi thay đổi giá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trị của 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thông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số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truyền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nó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từ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hàm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đang  gọi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L="6407">
              <a:spcBef>
                <a:spcPts val="684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Sự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thay đổi này được phản ánh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khi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lời gọi hàm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kết</a:t>
            </a:r>
            <a:r>
              <a:rPr spc="3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thúc.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85892" y="1695969"/>
            <a:ext cx="2389029" cy="9778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52996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Các </a:t>
            </a:r>
            <a:r>
              <a:rPr spc="-7" dirty="0"/>
              <a:t>cách truyền </a:t>
            </a:r>
            <a:r>
              <a:rPr spc="-2" dirty="0"/>
              <a:t>tham </a:t>
            </a:r>
            <a:r>
              <a:rPr spc="-4" dirty="0"/>
              <a:t>số</a:t>
            </a:r>
            <a:r>
              <a:rPr spc="-7" dirty="0"/>
              <a:t> </a:t>
            </a:r>
            <a:r>
              <a:rPr spc="-2" dirty="0"/>
              <a:t>3-3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45350" y="419543"/>
            <a:ext cx="3093284" cy="2471992"/>
          </a:xfrm>
          <a:prstGeom prst="rect">
            <a:avLst/>
          </a:prstGeom>
        </p:spPr>
        <p:txBody>
          <a:bodyPr vert="horz" wrap="square" lIns="0" tIns="6129" rIns="0" bIns="0" rtlCol="0">
            <a:spAutoFit/>
          </a:bodyPr>
          <a:lstStyle/>
          <a:p>
            <a:pPr marL="125916" indent="-120344">
              <a:spcBef>
                <a:spcPts val="48"/>
              </a:spcBef>
              <a:buClr>
                <a:srgbClr val="AC1317"/>
              </a:buClr>
              <a:buSzPct val="151724"/>
              <a:buFont typeface="Wingdings"/>
              <a:buChar char=""/>
              <a:tabLst>
                <a:tab pos="125916" algn="l"/>
                <a:tab pos="126194" algn="l"/>
              </a:tabLst>
            </a:pPr>
            <a:r>
              <a:rPr sz="600" dirty="0">
                <a:latin typeface="Calibri"/>
                <a:cs typeface="Calibri"/>
              </a:rPr>
              <a:t>Ví</a:t>
            </a:r>
            <a:r>
              <a:rPr sz="600" spc="79" dirty="0">
                <a:latin typeface="Calibri"/>
                <a:cs typeface="Calibri"/>
              </a:rPr>
              <a:t> </a:t>
            </a:r>
            <a:r>
              <a:rPr sz="600" dirty="0">
                <a:latin typeface="Calibri"/>
                <a:cs typeface="Calibri"/>
              </a:rPr>
              <a:t>dụ</a:t>
            </a:r>
          </a:p>
          <a:p>
            <a:pPr marR="2727802" algn="ctr">
              <a:spcBef>
                <a:spcPts val="827"/>
              </a:spcBef>
            </a:pPr>
            <a:r>
              <a:rPr sz="600" dirty="0">
                <a:latin typeface="Courier New"/>
                <a:cs typeface="Courier New"/>
              </a:rPr>
              <a:t>&lt;script&gt;</a:t>
            </a:r>
          </a:p>
          <a:p>
            <a:pPr marL="103073">
              <a:spcBef>
                <a:spcPts val="11"/>
              </a:spcBef>
            </a:pPr>
            <a:r>
              <a:rPr sz="600" dirty="0">
                <a:latin typeface="Courier New"/>
                <a:cs typeface="Courier New"/>
              </a:rPr>
              <a:t>var names =new Array(‘James’, ‘Kevin’,</a:t>
            </a:r>
            <a:r>
              <a:rPr sz="600" spc="-13" dirty="0">
                <a:latin typeface="Courier New"/>
                <a:cs typeface="Courier New"/>
              </a:rPr>
              <a:t> </a:t>
            </a:r>
            <a:r>
              <a:rPr sz="600" dirty="0">
                <a:latin typeface="Courier New"/>
                <a:cs typeface="Courier New"/>
              </a:rPr>
              <a:t>‘Brad’);</a:t>
            </a:r>
          </a:p>
          <a:p>
            <a:pPr marL="103073">
              <a:spcBef>
                <a:spcPts val="11"/>
              </a:spcBef>
            </a:pPr>
            <a:r>
              <a:rPr sz="600" dirty="0">
                <a:latin typeface="Courier New"/>
                <a:cs typeface="Courier New"/>
              </a:rPr>
              <a:t>function</a:t>
            </a:r>
            <a:r>
              <a:rPr sz="600" spc="-9" dirty="0">
                <a:latin typeface="Courier New"/>
                <a:cs typeface="Courier New"/>
              </a:rPr>
              <a:t> </a:t>
            </a:r>
            <a:r>
              <a:rPr sz="600" dirty="0">
                <a:latin typeface="Courier New"/>
                <a:cs typeface="Courier New"/>
              </a:rPr>
              <a:t>change_names(names){</a:t>
            </a:r>
          </a:p>
          <a:p>
            <a:pPr marL="200852">
              <a:spcBef>
                <a:spcPts val="7"/>
              </a:spcBef>
            </a:pPr>
            <a:r>
              <a:rPr sz="600" dirty="0">
                <a:latin typeface="Courier New"/>
                <a:cs typeface="Courier New"/>
              </a:rPr>
              <a:t>names[0]=</a:t>
            </a:r>
            <a:r>
              <a:rPr sz="600" spc="-7" dirty="0">
                <a:latin typeface="Courier New"/>
                <a:cs typeface="Courier New"/>
              </a:rPr>
              <a:t> </a:t>
            </a:r>
            <a:r>
              <a:rPr sz="600" dirty="0">
                <a:latin typeface="Courier New"/>
                <a:cs typeface="Courier New"/>
              </a:rPr>
              <a:t>‘Stuart’;</a:t>
            </a:r>
          </a:p>
          <a:p>
            <a:pPr marL="103073">
              <a:spcBef>
                <a:spcPts val="11"/>
              </a:spcBef>
            </a:pPr>
            <a:r>
              <a:rPr sz="600" dirty="0">
                <a:latin typeface="Courier New"/>
                <a:cs typeface="Courier New"/>
              </a:rPr>
              <a:t>}</a:t>
            </a:r>
          </a:p>
          <a:p>
            <a:pPr marL="103073">
              <a:spcBef>
                <a:spcPts val="11"/>
              </a:spcBef>
            </a:pPr>
            <a:r>
              <a:rPr sz="600" dirty="0">
                <a:latin typeface="Courier New"/>
                <a:cs typeface="Courier New"/>
              </a:rPr>
              <a:t>function</a:t>
            </a:r>
            <a:r>
              <a:rPr sz="600" spc="-18" dirty="0">
                <a:latin typeface="Courier New"/>
                <a:cs typeface="Courier New"/>
              </a:rPr>
              <a:t> </a:t>
            </a:r>
            <a:r>
              <a:rPr sz="600" dirty="0">
                <a:latin typeface="Courier New"/>
                <a:cs typeface="Courier New"/>
              </a:rPr>
              <a:t>display_names(){</a:t>
            </a:r>
          </a:p>
          <a:p>
            <a:pPr marL="200852" marR="343761">
              <a:lnSpc>
                <a:spcPts val="772"/>
              </a:lnSpc>
              <a:spcBef>
                <a:spcPts val="22"/>
              </a:spcBef>
            </a:pPr>
            <a:r>
              <a:rPr sz="600" dirty="0">
                <a:latin typeface="Courier New"/>
                <a:cs typeface="Courier New"/>
              </a:rPr>
              <a:t>document.writeln(‘&lt;H3&gt; List of Student Names:&lt;/H3&gt;’);  document.write(‘&lt;UL&gt;’);</a:t>
            </a:r>
          </a:p>
          <a:p>
            <a:pPr marL="298353" marR="733765" indent="-97780">
              <a:lnSpc>
                <a:spcPts val="768"/>
              </a:lnSpc>
              <a:spcBef>
                <a:spcPts val="7"/>
              </a:spcBef>
            </a:pPr>
            <a:r>
              <a:rPr sz="600" dirty="0">
                <a:latin typeface="Courier New"/>
                <a:cs typeface="Courier New"/>
              </a:rPr>
              <a:t>for(vari=0; i&lt;names.length; i++) {  document.write(‘&lt;LI&gt;’ + names[i]+</a:t>
            </a:r>
            <a:r>
              <a:rPr sz="600" spc="2" dirty="0">
                <a:latin typeface="Courier New"/>
                <a:cs typeface="Courier New"/>
              </a:rPr>
              <a:t> </a:t>
            </a:r>
            <a:r>
              <a:rPr sz="600" dirty="0">
                <a:latin typeface="Courier New"/>
                <a:cs typeface="Courier New"/>
              </a:rPr>
              <a:t>‘&lt;/LI&gt;’);</a:t>
            </a:r>
          </a:p>
          <a:p>
            <a:pPr marL="200852">
              <a:lnSpc>
                <a:spcPts val="750"/>
              </a:lnSpc>
            </a:pPr>
            <a:r>
              <a:rPr sz="600" dirty="0">
                <a:latin typeface="Courier New"/>
                <a:cs typeface="Courier New"/>
              </a:rPr>
              <a:t>}</a:t>
            </a:r>
          </a:p>
          <a:p>
            <a:pPr marL="200852" marR="1757805">
              <a:lnSpc>
                <a:spcPct val="100699"/>
              </a:lnSpc>
              <a:spcBef>
                <a:spcPts val="7"/>
              </a:spcBef>
            </a:pPr>
            <a:r>
              <a:rPr sz="600" dirty="0">
                <a:latin typeface="Courier New"/>
                <a:cs typeface="Courier New"/>
              </a:rPr>
              <a:t>document.write(‘&lt;/UL&gt;’);  change_names(names);</a:t>
            </a:r>
          </a:p>
          <a:p>
            <a:pPr marL="200852" marR="2229">
              <a:lnSpc>
                <a:spcPct val="101400"/>
              </a:lnSpc>
            </a:pPr>
            <a:r>
              <a:rPr sz="600" dirty="0">
                <a:latin typeface="Courier New"/>
                <a:cs typeface="Courier New"/>
              </a:rPr>
              <a:t>document.write(‘&lt;H3&gt; List of Changed Students Names:&lt;/H3&gt;’);  document.write(‘&lt;UL&gt;’);</a:t>
            </a:r>
          </a:p>
          <a:p>
            <a:pPr marL="200852">
              <a:spcBef>
                <a:spcPts val="4"/>
              </a:spcBef>
            </a:pPr>
            <a:r>
              <a:rPr sz="600" dirty="0">
                <a:latin typeface="Courier New"/>
                <a:cs typeface="Courier New"/>
              </a:rPr>
              <a:t>for(vari=0; i&lt;names.length; i++)</a:t>
            </a:r>
            <a:r>
              <a:rPr sz="600" spc="-2" dirty="0">
                <a:latin typeface="Courier New"/>
                <a:cs typeface="Courier New"/>
              </a:rPr>
              <a:t> </a:t>
            </a:r>
            <a:r>
              <a:rPr sz="600" dirty="0">
                <a:latin typeface="Courier New"/>
                <a:cs typeface="Courier New"/>
              </a:rPr>
              <a:t>{</a:t>
            </a:r>
          </a:p>
          <a:p>
            <a:pPr marL="298353">
              <a:spcBef>
                <a:spcPts val="13"/>
              </a:spcBef>
            </a:pPr>
            <a:r>
              <a:rPr sz="600" dirty="0">
                <a:latin typeface="Courier New"/>
                <a:cs typeface="Courier New"/>
              </a:rPr>
              <a:t>document.write(‘&lt;LI&gt;’ + names[i]+</a:t>
            </a:r>
            <a:r>
              <a:rPr sz="600" spc="-7" dirty="0">
                <a:latin typeface="Courier New"/>
                <a:cs typeface="Courier New"/>
              </a:rPr>
              <a:t> </a:t>
            </a:r>
            <a:r>
              <a:rPr sz="600" dirty="0">
                <a:latin typeface="Courier New"/>
                <a:cs typeface="Courier New"/>
              </a:rPr>
              <a:t>‘&lt;/LI&gt;’);</a:t>
            </a:r>
          </a:p>
          <a:p>
            <a:pPr marL="200852">
              <a:spcBef>
                <a:spcPts val="9"/>
              </a:spcBef>
            </a:pPr>
            <a:r>
              <a:rPr sz="600" dirty="0">
                <a:latin typeface="Courier New"/>
                <a:cs typeface="Courier New"/>
              </a:rPr>
              <a:t>}</a:t>
            </a:r>
          </a:p>
          <a:p>
            <a:pPr marL="200852">
              <a:spcBef>
                <a:spcPts val="7"/>
              </a:spcBef>
            </a:pPr>
            <a:r>
              <a:rPr sz="600" dirty="0">
                <a:latin typeface="Courier New"/>
                <a:cs typeface="Courier New"/>
              </a:rPr>
              <a:t>document.write(‘&lt;/UL&gt;’);</a:t>
            </a:r>
          </a:p>
          <a:p>
            <a:pPr marL="103073">
              <a:spcBef>
                <a:spcPts val="11"/>
              </a:spcBef>
            </a:pPr>
            <a:r>
              <a:rPr sz="600" dirty="0">
                <a:latin typeface="Courier New"/>
                <a:cs typeface="Courier New"/>
              </a:rPr>
              <a:t>}</a:t>
            </a:r>
          </a:p>
          <a:p>
            <a:pPr marL="103073">
              <a:spcBef>
                <a:spcPts val="9"/>
              </a:spcBef>
            </a:pPr>
            <a:r>
              <a:rPr sz="600" dirty="0">
                <a:latin typeface="Courier New"/>
                <a:cs typeface="Courier New"/>
              </a:rPr>
              <a:t>display_names(names);</a:t>
            </a:r>
          </a:p>
          <a:p>
            <a:pPr marR="2678772" algn="ctr">
              <a:spcBef>
                <a:spcPts val="7"/>
              </a:spcBef>
            </a:pPr>
            <a:r>
              <a:rPr sz="600" dirty="0">
                <a:latin typeface="Courier New"/>
                <a:cs typeface="Courier New"/>
              </a:rPr>
              <a:t>&lt;/</a:t>
            </a:r>
            <a:r>
              <a:rPr sz="600" dirty="0" smtClean="0">
                <a:latin typeface="Courier New"/>
                <a:cs typeface="Courier New"/>
              </a:rPr>
              <a:t>scrip&gt;</a:t>
            </a:r>
            <a:endParaRPr sz="6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403338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Câu lệnh</a:t>
            </a:r>
            <a:r>
              <a:rPr spc="-35" dirty="0"/>
              <a:t> </a:t>
            </a:r>
            <a:r>
              <a:rPr spc="-7" dirty="0"/>
              <a:t>return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13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835998" y="886032"/>
            <a:ext cx="2118532" cy="6443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1606" y="385534"/>
            <a:ext cx="3687737" cy="2175450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ts val="831"/>
              </a:lnSpc>
              <a:spcBef>
                <a:spcPts val="44"/>
              </a:spcBef>
            </a:pPr>
            <a:r>
              <a:rPr spc="-22" dirty="0">
                <a:latin typeface="Calibri"/>
                <a:cs typeface="Calibri"/>
              </a:rPr>
              <a:t>Trả </a:t>
            </a:r>
            <a:r>
              <a:rPr spc="-2" dirty="0">
                <a:latin typeface="Calibri"/>
                <a:cs typeface="Calibri"/>
              </a:rPr>
              <a:t>về </a:t>
            </a:r>
            <a:r>
              <a:rPr spc="-11" dirty="0">
                <a:latin typeface="Calibri"/>
                <a:cs typeface="Calibri"/>
              </a:rPr>
              <a:t>kết </a:t>
            </a:r>
            <a:r>
              <a:rPr spc="-2" dirty="0">
                <a:latin typeface="Calibri"/>
                <a:cs typeface="Calibri"/>
              </a:rPr>
              <a:t>quả cho </a:t>
            </a:r>
            <a:r>
              <a:rPr dirty="0">
                <a:latin typeface="Calibri"/>
                <a:cs typeface="Calibri"/>
              </a:rPr>
              <a:t>một</a:t>
            </a:r>
            <a:r>
              <a:rPr spc="37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hàm</a:t>
            </a:r>
            <a:endParaRPr dirty="0">
              <a:latin typeface="Calibri"/>
              <a:cs typeface="Calibri"/>
            </a:endParaRPr>
          </a:p>
          <a:p>
            <a:pPr marL="172716" indent="-120344">
              <a:lnSpc>
                <a:spcPts val="858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72995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dụ</a:t>
            </a:r>
            <a:endParaRPr dirty="0">
              <a:latin typeface="Calibri"/>
              <a:cs typeface="Calibri"/>
            </a:endParaRPr>
          </a:p>
          <a:p>
            <a:pPr marR="2362033" algn="ctr">
              <a:spcBef>
                <a:spcPts val="129"/>
              </a:spcBef>
            </a:pPr>
            <a:r>
              <a:rPr sz="700" spc="-2" dirty="0">
                <a:latin typeface="Courier New"/>
                <a:cs typeface="Courier New"/>
              </a:rPr>
              <a:t>&lt;script&gt;</a:t>
            </a:r>
            <a:endParaRPr sz="700" dirty="0">
              <a:latin typeface="Courier New"/>
              <a:cs typeface="Courier New"/>
            </a:endParaRPr>
          </a:p>
          <a:p>
            <a:pPr marL="159345"/>
            <a:r>
              <a:rPr sz="700" spc="-2" dirty="0">
                <a:latin typeface="Courier New"/>
                <a:cs typeface="Courier New"/>
              </a:rPr>
              <a:t>function factorial(num)</a:t>
            </a:r>
            <a:r>
              <a:rPr sz="700" spc="7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{</a:t>
            </a:r>
            <a:endParaRPr sz="700" dirty="0">
              <a:latin typeface="Courier New"/>
              <a:cs typeface="Courier New"/>
            </a:endParaRPr>
          </a:p>
          <a:p>
            <a:pPr marL="266317"/>
            <a:r>
              <a:rPr sz="700" spc="-2" dirty="0">
                <a:latin typeface="Courier New"/>
                <a:cs typeface="Courier New"/>
              </a:rPr>
              <a:t>if(num==0)</a:t>
            </a:r>
            <a:endParaRPr sz="700" dirty="0">
              <a:latin typeface="Courier New"/>
              <a:cs typeface="Courier New"/>
            </a:endParaRPr>
          </a:p>
          <a:p>
            <a:pPr marL="266317" marR="1878428" indent="106694">
              <a:spcBef>
                <a:spcPts val="2"/>
              </a:spcBef>
            </a:pPr>
            <a:r>
              <a:rPr sz="700" spc="-2" dirty="0">
                <a:latin typeface="Courier New"/>
                <a:cs typeface="Courier New"/>
              </a:rPr>
              <a:t>return0;  </a:t>
            </a:r>
            <a:r>
              <a:rPr sz="700" spc="-4" dirty="0">
                <a:latin typeface="Courier New"/>
                <a:cs typeface="Courier New"/>
              </a:rPr>
              <a:t>e</a:t>
            </a:r>
            <a:r>
              <a:rPr sz="700" spc="-2" dirty="0">
                <a:latin typeface="Courier New"/>
                <a:cs typeface="Courier New"/>
              </a:rPr>
              <a:t>l</a:t>
            </a:r>
            <a:r>
              <a:rPr sz="700" dirty="0">
                <a:latin typeface="Courier New"/>
                <a:cs typeface="Courier New"/>
              </a:rPr>
              <a:t>s</a:t>
            </a:r>
            <a:r>
              <a:rPr sz="700" spc="-4" dirty="0">
                <a:latin typeface="Courier New"/>
                <a:cs typeface="Courier New"/>
              </a:rPr>
              <a:t>e</a:t>
            </a:r>
            <a:r>
              <a:rPr sz="700" spc="-2" dirty="0">
                <a:latin typeface="Courier New"/>
                <a:cs typeface="Courier New"/>
              </a:rPr>
              <a:t>i</a:t>
            </a:r>
            <a:r>
              <a:rPr sz="700" dirty="0">
                <a:latin typeface="Courier New"/>
                <a:cs typeface="Courier New"/>
              </a:rPr>
              <a:t>f</a:t>
            </a:r>
            <a:r>
              <a:rPr sz="700" spc="-4" dirty="0">
                <a:latin typeface="Courier New"/>
                <a:cs typeface="Courier New"/>
              </a:rPr>
              <a:t>(</a:t>
            </a:r>
            <a:r>
              <a:rPr sz="700" spc="2" dirty="0">
                <a:latin typeface="Courier New"/>
                <a:cs typeface="Courier New"/>
              </a:rPr>
              <a:t>n</a:t>
            </a:r>
            <a:r>
              <a:rPr sz="700" spc="-4" dirty="0">
                <a:latin typeface="Courier New"/>
                <a:cs typeface="Courier New"/>
              </a:rPr>
              <a:t>u</a:t>
            </a:r>
            <a:r>
              <a:rPr sz="700" spc="-2" dirty="0">
                <a:latin typeface="Courier New"/>
                <a:cs typeface="Courier New"/>
              </a:rPr>
              <a:t>m</a:t>
            </a:r>
            <a:r>
              <a:rPr sz="700" spc="-4" dirty="0">
                <a:latin typeface="Courier New"/>
                <a:cs typeface="Courier New"/>
              </a:rPr>
              <a:t>=</a:t>
            </a:r>
            <a:r>
              <a:rPr sz="700" dirty="0">
                <a:latin typeface="Courier New"/>
                <a:cs typeface="Courier New"/>
              </a:rPr>
              <a:t>=1</a:t>
            </a:r>
            <a:r>
              <a:rPr sz="700" spc="-2" dirty="0">
                <a:latin typeface="Courier New"/>
                <a:cs typeface="Courier New"/>
              </a:rPr>
              <a:t>)</a:t>
            </a:r>
            <a:endParaRPr sz="700" dirty="0">
              <a:latin typeface="Courier New"/>
              <a:cs typeface="Courier New"/>
            </a:endParaRPr>
          </a:p>
          <a:p>
            <a:pPr marL="266317" marR="2092652" indent="106694"/>
            <a:r>
              <a:rPr sz="700" dirty="0">
                <a:latin typeface="Courier New"/>
                <a:cs typeface="Courier New"/>
              </a:rPr>
              <a:t>r</a:t>
            </a:r>
            <a:r>
              <a:rPr sz="700" spc="-4" dirty="0">
                <a:latin typeface="Courier New"/>
                <a:cs typeface="Courier New"/>
              </a:rPr>
              <a:t>e</a:t>
            </a:r>
            <a:r>
              <a:rPr sz="700" spc="-2" dirty="0">
                <a:latin typeface="Courier New"/>
                <a:cs typeface="Courier New"/>
              </a:rPr>
              <a:t>t</a:t>
            </a:r>
            <a:r>
              <a:rPr sz="700" spc="-4" dirty="0">
                <a:latin typeface="Courier New"/>
                <a:cs typeface="Courier New"/>
              </a:rPr>
              <a:t>u</a:t>
            </a:r>
            <a:r>
              <a:rPr sz="700" spc="-2" dirty="0">
                <a:latin typeface="Courier New"/>
                <a:cs typeface="Courier New"/>
              </a:rPr>
              <a:t>r</a:t>
            </a:r>
            <a:r>
              <a:rPr sz="700" spc="2" dirty="0">
                <a:latin typeface="Courier New"/>
                <a:cs typeface="Courier New"/>
              </a:rPr>
              <a:t>n</a:t>
            </a:r>
            <a:r>
              <a:rPr sz="700" spc="-2" dirty="0">
                <a:latin typeface="Courier New"/>
                <a:cs typeface="Courier New"/>
              </a:rPr>
              <a:t>1;  else</a:t>
            </a:r>
            <a:endParaRPr sz="700" dirty="0">
              <a:latin typeface="Courier New"/>
              <a:cs typeface="Courier New"/>
            </a:endParaRPr>
          </a:p>
          <a:p>
            <a:pPr marR="2308825" algn="ctr"/>
            <a:r>
              <a:rPr sz="700" spc="-2" dirty="0">
                <a:latin typeface="Courier New"/>
                <a:cs typeface="Courier New"/>
              </a:rPr>
              <a:t>{</a:t>
            </a:r>
            <a:endParaRPr sz="700" dirty="0">
              <a:latin typeface="Courier New"/>
              <a:cs typeface="Courier New"/>
            </a:endParaRPr>
          </a:p>
          <a:p>
            <a:pPr marL="373290"/>
            <a:r>
              <a:rPr sz="700" spc="-2" dirty="0">
                <a:latin typeface="Courier New"/>
                <a:cs typeface="Courier New"/>
              </a:rPr>
              <a:t>var result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=num;</a:t>
            </a:r>
            <a:endParaRPr sz="700" dirty="0">
              <a:latin typeface="Courier New"/>
              <a:cs typeface="Courier New"/>
            </a:endParaRPr>
          </a:p>
          <a:p>
            <a:pPr marL="373290"/>
            <a:r>
              <a:rPr sz="700" spc="-2" dirty="0">
                <a:latin typeface="Courier New"/>
                <a:cs typeface="Courier New"/>
              </a:rPr>
              <a:t>while(num&gt;1)</a:t>
            </a:r>
            <a:endParaRPr sz="700" dirty="0">
              <a:latin typeface="Courier New"/>
              <a:cs typeface="Courier New"/>
            </a:endParaRPr>
          </a:p>
          <a:p>
            <a:pPr marL="373290"/>
            <a:r>
              <a:rPr sz="700" spc="-2" dirty="0">
                <a:latin typeface="Courier New"/>
                <a:cs typeface="Courier New"/>
              </a:rPr>
              <a:t>{</a:t>
            </a:r>
            <a:endParaRPr sz="700" dirty="0">
              <a:latin typeface="Courier New"/>
              <a:cs typeface="Courier New"/>
            </a:endParaRPr>
          </a:p>
          <a:p>
            <a:pPr marL="480820" marR="1073905"/>
            <a:r>
              <a:rPr sz="700" spc="-2" dirty="0">
                <a:latin typeface="Courier New"/>
                <a:cs typeface="Courier New"/>
              </a:rPr>
              <a:t>result = result *(num-1);  num--;</a:t>
            </a:r>
            <a:endParaRPr sz="700" dirty="0">
              <a:latin typeface="Courier New"/>
              <a:cs typeface="Courier New"/>
            </a:endParaRPr>
          </a:p>
          <a:p>
            <a:pPr marL="373290"/>
            <a:r>
              <a:rPr sz="700" spc="-2" dirty="0">
                <a:latin typeface="Courier New"/>
                <a:cs typeface="Courier New"/>
              </a:rPr>
              <a:t>}</a:t>
            </a:r>
            <a:endParaRPr sz="700" dirty="0">
              <a:latin typeface="Courier New"/>
              <a:cs typeface="Courier New"/>
            </a:endParaRPr>
          </a:p>
          <a:p>
            <a:pPr marL="373290"/>
            <a:r>
              <a:rPr sz="700" spc="-2" dirty="0">
                <a:latin typeface="Courier New"/>
                <a:cs typeface="Courier New"/>
              </a:rPr>
              <a:t>return</a:t>
            </a:r>
            <a:r>
              <a:rPr sz="700" spc="2" dirty="0">
                <a:latin typeface="Courier New"/>
                <a:cs typeface="Courier New"/>
              </a:rPr>
              <a:t> </a:t>
            </a:r>
            <a:r>
              <a:rPr sz="700" dirty="0">
                <a:latin typeface="Courier New"/>
                <a:cs typeface="Courier New"/>
              </a:rPr>
              <a:t>result;</a:t>
            </a:r>
          </a:p>
          <a:p>
            <a:pPr marR="2308825" algn="ctr">
              <a:spcBef>
                <a:spcPts val="2"/>
              </a:spcBef>
            </a:pPr>
            <a:r>
              <a:rPr sz="700" spc="-2" dirty="0">
                <a:latin typeface="Courier New"/>
                <a:cs typeface="Courier New"/>
              </a:rPr>
              <a:t>}</a:t>
            </a:r>
            <a:endParaRPr sz="700" dirty="0">
              <a:latin typeface="Courier New"/>
              <a:cs typeface="Courier New"/>
            </a:endParaRPr>
          </a:p>
          <a:p>
            <a:pPr marL="159345"/>
            <a:r>
              <a:rPr sz="700" spc="-2" dirty="0">
                <a:latin typeface="Courier New"/>
                <a:cs typeface="Courier New"/>
              </a:rPr>
              <a:t>}</a:t>
            </a:r>
            <a:endParaRPr sz="700" dirty="0">
              <a:latin typeface="Courier New"/>
              <a:cs typeface="Courier New"/>
            </a:endParaRPr>
          </a:p>
          <a:p>
            <a:pPr marL="159345" marR="913445"/>
            <a:r>
              <a:rPr sz="700" spc="-2" dirty="0">
                <a:latin typeface="Courier New"/>
                <a:cs typeface="Courier New"/>
              </a:rPr>
              <a:t>varnum=prompt(‘Enter number:’,’’);  var result =</a:t>
            </a:r>
            <a:r>
              <a:rPr sz="700" spc="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factorial(num);</a:t>
            </a:r>
            <a:endParaRPr sz="700" dirty="0">
              <a:latin typeface="Courier New"/>
              <a:cs typeface="Courier New"/>
            </a:endParaRPr>
          </a:p>
          <a:p>
            <a:pPr marL="159345"/>
            <a:r>
              <a:rPr sz="700" spc="-2" dirty="0">
                <a:latin typeface="Courier New"/>
                <a:cs typeface="Courier New"/>
              </a:rPr>
              <a:t>alert(‘Factorial of ‘ +num+ ‘ is ‘ + result +</a:t>
            </a:r>
            <a:r>
              <a:rPr sz="700" spc="48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‘.’);</a:t>
            </a:r>
            <a:endParaRPr sz="700" dirty="0">
              <a:latin typeface="Courier New"/>
              <a:cs typeface="Courier New"/>
            </a:endParaRPr>
          </a:p>
          <a:p>
            <a:pPr marR="2308547" algn="ctr"/>
            <a:r>
              <a:rPr sz="700" spc="-2" dirty="0">
                <a:latin typeface="Courier New"/>
                <a:cs typeface="Courier New"/>
              </a:rPr>
              <a:t>&lt;/script&gt;</a:t>
            </a:r>
            <a:endParaRPr sz="7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120" y="78760"/>
            <a:ext cx="272195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Đối tượng </a:t>
            </a:r>
            <a:r>
              <a:rPr spc="-9" dirty="0"/>
              <a:t>trong JavaScript</a:t>
            </a:r>
            <a:r>
              <a:rPr dirty="0"/>
              <a:t> </a:t>
            </a:r>
            <a:r>
              <a:rPr spc="-2" dirty="0"/>
              <a:t>1-2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14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3053" y="471348"/>
            <a:ext cx="3684876" cy="350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3714" y="766535"/>
            <a:ext cx="3684216" cy="2938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3714" y="1039957"/>
            <a:ext cx="3684216" cy="2938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3467" y="498440"/>
            <a:ext cx="3317456" cy="735702"/>
          </a:xfrm>
          <a:prstGeom prst="rect">
            <a:avLst/>
          </a:prstGeom>
        </p:spPr>
        <p:txBody>
          <a:bodyPr vert="horz" wrap="square" lIns="0" tIns="22565" rIns="0" bIns="0" rtlCol="0">
            <a:spAutoFit/>
          </a:bodyPr>
          <a:lstStyle/>
          <a:p>
            <a:pPr marL="5571" marR="2229">
              <a:lnSpc>
                <a:spcPts val="820"/>
              </a:lnSpc>
              <a:spcBef>
                <a:spcPts val="178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Là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những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thực thể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với 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thuộc tính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phương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thức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giống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như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đối 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tượng trong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thế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giới</a:t>
            </a:r>
            <a:r>
              <a:rPr spc="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thực.</a:t>
            </a:r>
            <a:endParaRPr>
              <a:latin typeface="Arial"/>
              <a:cs typeface="Arial"/>
            </a:endParaRPr>
          </a:p>
          <a:p>
            <a:pPr marL="6407">
              <a:spcBef>
                <a:spcPts val="768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Các thuộc tính là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đặc tính hoặc đặc điểm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 đối</a:t>
            </a:r>
            <a:r>
              <a:rPr spc="2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tượng.</a:t>
            </a:r>
            <a:endParaRPr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1000">
              <a:latin typeface="Times New Roman"/>
              <a:cs typeface="Times New Roman"/>
            </a:endParaRPr>
          </a:p>
          <a:p>
            <a:pPr marL="6407"/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Phương thức xác định hành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vi của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 đối</a:t>
            </a:r>
            <a:r>
              <a:rPr spc="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tượng.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07687" y="1360311"/>
            <a:ext cx="1765862" cy="14963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13" y="78760"/>
            <a:ext cx="272195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Đối tượng </a:t>
            </a:r>
            <a:r>
              <a:rPr spc="-9" dirty="0"/>
              <a:t>trong JavaScript</a:t>
            </a:r>
            <a:r>
              <a:rPr spc="2" dirty="0"/>
              <a:t> </a:t>
            </a:r>
            <a:r>
              <a:rPr spc="-2" dirty="0"/>
              <a:t>2-2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15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7014" y="976703"/>
            <a:ext cx="3680916" cy="3584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7427" y="1069091"/>
            <a:ext cx="3610501" cy="128736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Built-in Objects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là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những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đối tượng được định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nghĩa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sẵn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trong</a:t>
            </a:r>
            <a:r>
              <a:rPr spc="7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javascript.</a:t>
            </a:r>
            <a:endParaRPr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7674" y="1394998"/>
            <a:ext cx="3680255" cy="383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8617" y="1499913"/>
            <a:ext cx="3494389" cy="128736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Custom Objects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là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những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đối tượng do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người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dùng định</a:t>
            </a:r>
            <a:r>
              <a:rPr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nghĩa.</a:t>
            </a:r>
            <a:endParaRPr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5350" y="438043"/>
            <a:ext cx="3549878" cy="281061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125916" marR="2229" indent="-120344">
              <a:lnSpc>
                <a:spcPct val="112400"/>
              </a:lnSpc>
              <a:spcBef>
                <a:spcPts val="4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JavaScript cung cấp các đối tượng được </a:t>
            </a:r>
            <a:r>
              <a:rPr spc="-7" dirty="0">
                <a:latin typeface="Calibri"/>
                <a:cs typeface="Calibri"/>
              </a:rPr>
              <a:t>xây </a:t>
            </a:r>
            <a:r>
              <a:rPr dirty="0">
                <a:latin typeface="Calibri"/>
                <a:cs typeface="Calibri"/>
              </a:rPr>
              <a:t>dựng sẵn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các đối tượng </a:t>
            </a:r>
            <a:r>
              <a:rPr spc="2" dirty="0">
                <a:latin typeface="Calibri"/>
                <a:cs typeface="Calibri"/>
              </a:rPr>
              <a:t>do </a:t>
            </a:r>
            <a:r>
              <a:rPr spc="-2" dirty="0">
                <a:latin typeface="Calibri"/>
                <a:cs typeface="Calibri"/>
              </a:rPr>
              <a:t>người  </a:t>
            </a:r>
            <a:r>
              <a:rPr spc="2" dirty="0">
                <a:latin typeface="Calibri"/>
                <a:cs typeface="Calibri"/>
              </a:rPr>
              <a:t>dùng định</a:t>
            </a:r>
            <a:r>
              <a:rPr spc="-3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nghĩa.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14" y="78760"/>
            <a:ext cx="2681800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50" dirty="0"/>
              <a:t>Tạo </a:t>
            </a:r>
            <a:r>
              <a:rPr spc="-2" dirty="0"/>
              <a:t>đối tượng </a:t>
            </a:r>
            <a:r>
              <a:rPr spc="-4" dirty="0"/>
              <a:t>người dùng</a:t>
            </a:r>
            <a:r>
              <a:rPr spc="50" dirty="0"/>
              <a:t> </a:t>
            </a:r>
            <a:r>
              <a:rPr spc="2" dirty="0"/>
              <a:t>1-3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16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7014" y="602617"/>
            <a:ext cx="3680916" cy="3584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7674" y="1016832"/>
            <a:ext cx="3680255" cy="383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8994" y="1447371"/>
            <a:ext cx="3678935" cy="4114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7428" y="695005"/>
            <a:ext cx="3465161" cy="1058492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Object là đối tượng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cha của tất cả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các đối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tượng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trong</a:t>
            </a:r>
            <a:r>
              <a:rPr spc="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JavaScript.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spcBef>
                <a:spcPts val="13"/>
              </a:spcBef>
            </a:pPr>
            <a:endParaRPr sz="900">
              <a:latin typeface="Times New Roman"/>
              <a:cs typeface="Times New Roman"/>
            </a:endParaRPr>
          </a:p>
          <a:p>
            <a:pPr marL="6686" marR="2229">
              <a:lnSpc>
                <a:spcPts val="820"/>
              </a:lnSpc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Đối tượng do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người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dùng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tạo có thể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được bắt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nguồn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từ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đối tượng Object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bằng 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cách sử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từ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khóa</a:t>
            </a:r>
            <a:r>
              <a:rPr spc="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8" dirty="0">
                <a:solidFill>
                  <a:srgbClr val="FFFFFF"/>
                </a:solidFill>
                <a:latin typeface="Arial"/>
                <a:cs typeface="Arial"/>
              </a:rPr>
              <a:t>new.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spcBef>
                <a:spcPts val="7"/>
              </a:spcBef>
            </a:pPr>
            <a:endParaRPr sz="700">
              <a:latin typeface="Times New Roman"/>
              <a:cs typeface="Times New Roman"/>
            </a:endParaRPr>
          </a:p>
          <a:p>
            <a:pPr marL="8079" marR="83294">
              <a:lnSpc>
                <a:spcPts val="820"/>
              </a:lnSpc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Hai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phương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pháp chính để tạo ra một đối tượng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cụ thể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là,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phương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pháp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trực  tiếp và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phương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pháp dùng mẫu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khởi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tạo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nó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với các từ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khóa</a:t>
            </a:r>
            <a:r>
              <a:rPr spc="2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18" dirty="0">
                <a:solidFill>
                  <a:srgbClr val="FFFFFF"/>
                </a:solidFill>
                <a:latin typeface="Arial"/>
                <a:cs typeface="Arial"/>
              </a:rPr>
              <a:t>new.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681800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48" dirty="0"/>
              <a:t>Tạo </a:t>
            </a:r>
            <a:r>
              <a:rPr spc="-2" dirty="0"/>
              <a:t>đối tượng người dùng</a:t>
            </a:r>
            <a:r>
              <a:rPr spc="37" dirty="0"/>
              <a:t> </a:t>
            </a:r>
            <a:r>
              <a:rPr spc="-2" dirty="0"/>
              <a:t>2-3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35052" y="318985"/>
            <a:ext cx="2312125" cy="1789785"/>
          </a:xfrm>
          <a:prstGeom prst="rect">
            <a:avLst/>
          </a:prstGeom>
        </p:spPr>
        <p:txBody>
          <a:bodyPr vert="horz" wrap="square" lIns="0" tIns="55436" rIns="0" bIns="0" rtlCol="0">
            <a:spAutoFit/>
          </a:bodyPr>
          <a:lstStyle/>
          <a:p>
            <a:pPr marL="136223" indent="-120344">
              <a:spcBef>
                <a:spcPts val="436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b="1" spc="2" dirty="0">
                <a:latin typeface="Calibri"/>
                <a:cs typeface="Calibri"/>
              </a:rPr>
              <a:t>Cú</a:t>
            </a:r>
            <a:r>
              <a:rPr b="1" spc="-7" dirty="0">
                <a:latin typeface="Calibri"/>
                <a:cs typeface="Calibri"/>
              </a:rPr>
              <a:t> </a:t>
            </a:r>
            <a:r>
              <a:rPr b="1" spc="2" dirty="0">
                <a:latin typeface="Calibri"/>
                <a:cs typeface="Calibri"/>
              </a:rPr>
              <a:t>pháp</a:t>
            </a:r>
            <a:endParaRPr dirty="0">
              <a:latin typeface="Calibri"/>
              <a:cs typeface="Calibri"/>
            </a:endParaRPr>
          </a:p>
          <a:p>
            <a:pPr marL="136223" indent="-120344">
              <a:spcBef>
                <a:spcPts val="98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b="1" spc="2" dirty="0">
                <a:latin typeface="Calibri"/>
                <a:cs typeface="Calibri"/>
              </a:rPr>
              <a:t>Cách </a:t>
            </a:r>
            <a:r>
              <a:rPr b="1" dirty="0">
                <a:latin typeface="Calibri"/>
                <a:cs typeface="Calibri"/>
              </a:rPr>
              <a:t>tạo trực</a:t>
            </a:r>
            <a:r>
              <a:rPr b="1" spc="-15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tiếp</a:t>
            </a:r>
            <a:endParaRPr dirty="0">
              <a:latin typeface="Calibri"/>
              <a:cs typeface="Calibri"/>
            </a:endParaRPr>
          </a:p>
          <a:p>
            <a:pPr marL="139009">
              <a:spcBef>
                <a:spcPts val="869"/>
              </a:spcBef>
            </a:pPr>
            <a:r>
              <a:rPr sz="700" spc="-2" dirty="0">
                <a:latin typeface="Courier New"/>
                <a:cs typeface="Courier New"/>
              </a:rPr>
              <a:t>var object_name = new</a:t>
            </a:r>
            <a:r>
              <a:rPr sz="700" spc="7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Object();</a:t>
            </a:r>
            <a:endParaRPr sz="700" dirty="0">
              <a:latin typeface="Courier New"/>
              <a:cs typeface="Courier New"/>
            </a:endParaRPr>
          </a:p>
          <a:p>
            <a:pPr>
              <a:spcBef>
                <a:spcPts val="22"/>
              </a:spcBef>
            </a:pPr>
            <a:endParaRPr sz="700" dirty="0">
              <a:latin typeface="Times New Roman"/>
              <a:cs typeface="Times New Roman"/>
            </a:endParaRPr>
          </a:p>
          <a:p>
            <a:pPr marL="125916" indent="-120344">
              <a:spcBef>
                <a:spcPts val="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b="1" spc="2" dirty="0">
                <a:latin typeface="Calibri"/>
                <a:cs typeface="Calibri"/>
              </a:rPr>
              <a:t>Cách </a:t>
            </a:r>
            <a:r>
              <a:rPr b="1" dirty="0">
                <a:latin typeface="Calibri"/>
                <a:cs typeface="Calibri"/>
              </a:rPr>
              <a:t>tạo </a:t>
            </a:r>
            <a:r>
              <a:rPr b="1" spc="2" dirty="0">
                <a:latin typeface="Calibri"/>
                <a:cs typeface="Calibri"/>
              </a:rPr>
              <a:t>bằng</a:t>
            </a:r>
            <a:r>
              <a:rPr b="1" spc="-22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mẫu</a:t>
            </a:r>
            <a:endParaRPr dirty="0">
              <a:latin typeface="Calibri"/>
              <a:cs typeface="Calibri"/>
            </a:endParaRPr>
          </a:p>
          <a:p>
            <a:pPr marL="136223" indent="-120344">
              <a:spcBef>
                <a:spcPts val="86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dirty="0">
                <a:latin typeface="Calibri"/>
                <a:cs typeface="Calibri"/>
              </a:rPr>
              <a:t>Cú pháp </a:t>
            </a:r>
            <a:r>
              <a:rPr spc="-2" dirty="0">
                <a:latin typeface="Calibri"/>
                <a:cs typeface="Calibri"/>
              </a:rPr>
              <a:t>tạo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constructor</a:t>
            </a:r>
          </a:p>
          <a:p>
            <a:pPr marL="139009">
              <a:spcBef>
                <a:spcPts val="1005"/>
              </a:spcBef>
            </a:pPr>
            <a:r>
              <a:rPr sz="700" spc="-2" dirty="0">
                <a:latin typeface="Courier New"/>
                <a:cs typeface="Courier New"/>
              </a:rPr>
              <a:t>function object_type(list of</a:t>
            </a:r>
            <a:r>
              <a:rPr sz="700" spc="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parameters)</a:t>
            </a:r>
            <a:endParaRPr sz="700" dirty="0">
              <a:latin typeface="Courier New"/>
              <a:cs typeface="Courier New"/>
            </a:endParaRPr>
          </a:p>
          <a:p>
            <a:pPr marL="139009"/>
            <a:r>
              <a:rPr sz="700" spc="-2" dirty="0">
                <a:latin typeface="Courier New"/>
                <a:cs typeface="Courier New"/>
              </a:rPr>
              <a:t>{</a:t>
            </a:r>
            <a:endParaRPr sz="700" dirty="0">
              <a:latin typeface="Courier New"/>
              <a:cs typeface="Courier New"/>
            </a:endParaRPr>
          </a:p>
          <a:p>
            <a:pPr marL="139009"/>
            <a:r>
              <a:rPr sz="700" spc="-2" dirty="0">
                <a:latin typeface="Courier New"/>
                <a:cs typeface="Courier New"/>
              </a:rPr>
              <a:t>// Body specifying properties and</a:t>
            </a:r>
            <a:r>
              <a:rPr sz="700" spc="18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methods</a:t>
            </a:r>
            <a:endParaRPr sz="700" dirty="0">
              <a:latin typeface="Courier New"/>
              <a:cs typeface="Courier New"/>
            </a:endParaRPr>
          </a:p>
          <a:p>
            <a:pPr marL="139009"/>
            <a:r>
              <a:rPr sz="700" spc="-2" dirty="0">
                <a:latin typeface="Courier New"/>
                <a:cs typeface="Courier New"/>
              </a:rPr>
              <a:t>}</a:t>
            </a:r>
            <a:endParaRPr sz="7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681800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48" dirty="0"/>
              <a:t>Tạo </a:t>
            </a:r>
            <a:r>
              <a:rPr spc="-2" dirty="0"/>
              <a:t>đối tượng người dùng</a:t>
            </a:r>
            <a:r>
              <a:rPr spc="37" dirty="0"/>
              <a:t> </a:t>
            </a:r>
            <a:r>
              <a:rPr spc="-2" dirty="0"/>
              <a:t>3-3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45350" y="451510"/>
            <a:ext cx="3255018" cy="1566153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Cú pháp </a:t>
            </a:r>
            <a:r>
              <a:rPr spc="-2" dirty="0">
                <a:latin typeface="Calibri"/>
                <a:cs typeface="Calibri"/>
              </a:rPr>
              <a:t>tạo </a:t>
            </a:r>
            <a:r>
              <a:rPr dirty="0">
                <a:latin typeface="Calibri"/>
                <a:cs typeface="Calibri"/>
              </a:rPr>
              <a:t>đối </a:t>
            </a:r>
            <a:r>
              <a:rPr spc="2" dirty="0">
                <a:latin typeface="Calibri"/>
                <a:cs typeface="Calibri"/>
              </a:rPr>
              <a:t>tượng mới </a:t>
            </a:r>
            <a:r>
              <a:rPr dirty="0">
                <a:latin typeface="Calibri"/>
                <a:cs typeface="Calibri"/>
              </a:rPr>
              <a:t>bằng từ </a:t>
            </a:r>
            <a:r>
              <a:rPr spc="2" dirty="0">
                <a:latin typeface="Calibri"/>
                <a:cs typeface="Calibri"/>
              </a:rPr>
              <a:t>khóa</a:t>
            </a:r>
            <a:r>
              <a:rPr spc="4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new</a:t>
            </a:r>
          </a:p>
          <a:p>
            <a:pPr marL="128701">
              <a:spcBef>
                <a:spcPts val="1114"/>
              </a:spcBef>
            </a:pPr>
            <a:r>
              <a:rPr sz="700" spc="-2" dirty="0">
                <a:latin typeface="Courier New"/>
                <a:cs typeface="Courier New"/>
              </a:rPr>
              <a:t>object_name = new object_type(optional list of</a:t>
            </a:r>
            <a:r>
              <a:rPr sz="700" spc="46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arguments);</a:t>
            </a:r>
            <a:endParaRPr sz="700" dirty="0">
              <a:latin typeface="Courier New"/>
              <a:cs typeface="Courier New"/>
            </a:endParaRPr>
          </a:p>
          <a:p>
            <a:pPr>
              <a:spcBef>
                <a:spcPts val="22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125916" indent="-120344"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dụ</a:t>
            </a:r>
            <a:endParaRPr dirty="0">
              <a:latin typeface="Calibri"/>
              <a:cs typeface="Calibri"/>
            </a:endParaRPr>
          </a:p>
          <a:p>
            <a:pPr marL="128701">
              <a:spcBef>
                <a:spcPts val="1114"/>
              </a:spcBef>
            </a:pPr>
            <a:r>
              <a:rPr sz="700" spc="-2" dirty="0">
                <a:latin typeface="Courier New"/>
                <a:cs typeface="Courier New"/>
              </a:rPr>
              <a:t>&lt;script&gt;</a:t>
            </a:r>
            <a:endParaRPr sz="700" dirty="0">
              <a:latin typeface="Courier New"/>
              <a:cs typeface="Courier New"/>
            </a:endParaRPr>
          </a:p>
          <a:p>
            <a:pPr marL="235674"/>
            <a:r>
              <a:rPr sz="700" spc="-2" dirty="0">
                <a:latin typeface="Courier New"/>
                <a:cs typeface="Courier New"/>
              </a:rPr>
              <a:t>//create </a:t>
            </a:r>
            <a:r>
              <a:rPr sz="700" dirty="0">
                <a:latin typeface="Courier New"/>
                <a:cs typeface="Courier New"/>
              </a:rPr>
              <a:t>an </a:t>
            </a:r>
            <a:r>
              <a:rPr sz="700" spc="-2" dirty="0">
                <a:latin typeface="Courier New"/>
                <a:cs typeface="Courier New"/>
              </a:rPr>
              <a:t>object using direct</a:t>
            </a:r>
            <a:r>
              <a:rPr sz="700" spc="11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method</a:t>
            </a:r>
            <a:endParaRPr sz="700" dirty="0">
              <a:latin typeface="Courier New"/>
              <a:cs typeface="Courier New"/>
            </a:endParaRPr>
          </a:p>
          <a:p>
            <a:pPr marL="235674"/>
            <a:r>
              <a:rPr sz="700" spc="-2" dirty="0">
                <a:latin typeface="Courier New"/>
                <a:cs typeface="Courier New"/>
              </a:rPr>
              <a:t>var doctor_details=new</a:t>
            </a:r>
            <a:r>
              <a:rPr sz="700" spc="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Object();</a:t>
            </a:r>
            <a:endParaRPr sz="700" dirty="0">
              <a:latin typeface="Courier New"/>
              <a:cs typeface="Courier New"/>
            </a:endParaRPr>
          </a:p>
          <a:p>
            <a:pPr marL="235674">
              <a:spcBef>
                <a:spcPts val="2"/>
              </a:spcBef>
            </a:pPr>
            <a:r>
              <a:rPr sz="700" spc="-2" dirty="0">
                <a:latin typeface="Courier New"/>
                <a:cs typeface="Courier New"/>
              </a:rPr>
              <a:t>//create </a:t>
            </a:r>
            <a:r>
              <a:rPr sz="700" dirty="0">
                <a:latin typeface="Courier New"/>
                <a:cs typeface="Courier New"/>
              </a:rPr>
              <a:t>an </a:t>
            </a:r>
            <a:r>
              <a:rPr sz="700" spc="-2" dirty="0">
                <a:latin typeface="Courier New"/>
                <a:cs typeface="Courier New"/>
              </a:rPr>
              <a:t>object using new</a:t>
            </a:r>
            <a:r>
              <a:rPr sz="700" spc="15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keyword</a:t>
            </a:r>
            <a:endParaRPr sz="700" dirty="0">
              <a:latin typeface="Courier New"/>
              <a:cs typeface="Courier New"/>
            </a:endParaRPr>
          </a:p>
          <a:p>
            <a:pPr marL="235674"/>
            <a:r>
              <a:rPr sz="700" spc="-2" dirty="0">
                <a:latin typeface="Courier New"/>
                <a:cs typeface="Courier New"/>
              </a:rPr>
              <a:t>studOne = new student_info (‘James’, ‘23’, ‘New</a:t>
            </a:r>
            <a:r>
              <a:rPr sz="700" spc="55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Jersey’);</a:t>
            </a:r>
            <a:endParaRPr sz="700" dirty="0">
              <a:latin typeface="Courier New"/>
              <a:cs typeface="Courier New"/>
            </a:endParaRPr>
          </a:p>
          <a:p>
            <a:pPr marL="128701"/>
            <a:r>
              <a:rPr sz="700" spc="-2" dirty="0">
                <a:latin typeface="Courier New"/>
                <a:cs typeface="Courier New"/>
              </a:rPr>
              <a:t>&lt;/script&gt;</a:t>
            </a:r>
            <a:endParaRPr sz="7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14" y="81481"/>
            <a:ext cx="3459935" cy="174903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4"/>
              </a:spcBef>
            </a:pPr>
            <a:r>
              <a:rPr spc="-37" dirty="0"/>
              <a:t>Tạo </a:t>
            </a:r>
            <a:r>
              <a:rPr dirty="0"/>
              <a:t>thuộc </a:t>
            </a:r>
            <a:r>
              <a:rPr spc="-2" dirty="0"/>
              <a:t>tính </a:t>
            </a:r>
            <a:r>
              <a:rPr dirty="0"/>
              <a:t>cho </a:t>
            </a:r>
            <a:r>
              <a:rPr spc="-4" dirty="0"/>
              <a:t>các </a:t>
            </a:r>
            <a:r>
              <a:rPr dirty="0"/>
              <a:t>đối tượng </a:t>
            </a:r>
            <a:r>
              <a:rPr spc="-2" dirty="0"/>
              <a:t>người</a:t>
            </a:r>
            <a:r>
              <a:rPr spc="33" dirty="0"/>
              <a:t> </a:t>
            </a:r>
            <a:r>
              <a:rPr dirty="0"/>
              <a:t>dùng1-2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19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7014" y="534602"/>
            <a:ext cx="3680916" cy="733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7428" y="626741"/>
            <a:ext cx="3506145" cy="550076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thuộc tính là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đặc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điểm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của đối</a:t>
            </a:r>
            <a:r>
              <a:rPr spc="2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tượng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L="6686" marR="2229">
              <a:lnSpc>
                <a:spcPts val="820"/>
              </a:lnSpc>
              <a:spcBef>
                <a:spcPts val="577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Để truy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cập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thuộc tính chúng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ta sử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tên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đối tượng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tiếp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theo là dấu chấm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cuối cùng là tên thuộc</a:t>
            </a:r>
            <a:r>
              <a:rPr spc="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tính.</a:t>
            </a:r>
            <a:endParaRPr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5350" y="1335882"/>
            <a:ext cx="3563855" cy="991636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dirty="0" err="1">
                <a:latin typeface="Calibri"/>
                <a:cs typeface="Calibri"/>
              </a:rPr>
              <a:t>dụ</a:t>
            </a:r>
            <a:r>
              <a:rPr dirty="0" smtClean="0">
                <a:latin typeface="Calibri"/>
                <a:cs typeface="Calibri"/>
              </a:rPr>
              <a:t>.</a:t>
            </a:r>
          </a:p>
          <a:p>
            <a:pPr marL="128701"/>
            <a:r>
              <a:rPr lang="vi-VN" sz="700" spc="-2" dirty="0">
                <a:latin typeface="Courier New"/>
                <a:cs typeface="Courier New"/>
              </a:rPr>
              <a:t>&lt;script&gt;</a:t>
            </a:r>
          </a:p>
          <a:p>
            <a:pPr marL="128701"/>
            <a:r>
              <a:rPr lang="vi-VN" sz="700" spc="-2" dirty="0">
                <a:latin typeface="Courier New"/>
                <a:cs typeface="Courier New"/>
              </a:rPr>
              <a:t>var student_details=new Object();</a:t>
            </a:r>
          </a:p>
          <a:p>
            <a:pPr marL="128701"/>
            <a:r>
              <a:rPr lang="vi-VN" sz="700" spc="-2" dirty="0">
                <a:latin typeface="Courier New"/>
                <a:cs typeface="Courier New"/>
              </a:rPr>
              <a:t>student_details.first_name= ‘John’;</a:t>
            </a:r>
          </a:p>
          <a:p>
            <a:pPr marL="128701"/>
            <a:r>
              <a:rPr lang="vi-VN" sz="700" spc="-2" dirty="0">
                <a:latin typeface="Courier New"/>
                <a:cs typeface="Courier New"/>
              </a:rPr>
              <a:t>student_details.last_name= ‘Fernando’;</a:t>
            </a:r>
          </a:p>
          <a:p>
            <a:pPr marL="128701"/>
            <a:r>
              <a:rPr lang="vi-VN" sz="700" spc="-2" dirty="0">
                <a:latin typeface="Courier New"/>
                <a:cs typeface="Courier New"/>
              </a:rPr>
              <a:t>student_details.age= ‘15’;</a:t>
            </a:r>
          </a:p>
          <a:p>
            <a:pPr marL="128701"/>
            <a:r>
              <a:rPr lang="vi-VN" sz="700" spc="-2" dirty="0">
                <a:latin typeface="Courier New"/>
                <a:cs typeface="Courier New"/>
              </a:rPr>
              <a:t>alert(‘Student\’s name: ‘ +student_details.first_name+ ‘ ‘</a:t>
            </a:r>
          </a:p>
          <a:p>
            <a:pPr marL="128701"/>
            <a:r>
              <a:rPr lang="vi-VN" sz="700" spc="-2" dirty="0">
                <a:latin typeface="Courier New"/>
                <a:cs typeface="Courier New"/>
              </a:rPr>
              <a:t>+student_details.last_name);</a:t>
            </a:r>
          </a:p>
          <a:p>
            <a:pPr marL="128701"/>
            <a:r>
              <a:rPr lang="vi-VN" sz="700" spc="-2" dirty="0">
                <a:latin typeface="Courier New"/>
                <a:cs typeface="Courier New"/>
              </a:rPr>
              <a:t>&lt;/script&gt;</a:t>
            </a:r>
            <a:endParaRPr sz="700" dirty="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90500" y="2139950"/>
            <a:ext cx="1908000" cy="720000"/>
          </a:xfrm>
          <a:prstGeom prst="rect">
            <a:avLst/>
          </a:prstGeom>
          <a:blipFill>
            <a:blip r:embed="rId3" cstate="print"/>
            <a:srcRect/>
            <a:stretch>
              <a:fillRect l="-1718" t="-8185" r="-2054" b="-11815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20" y="87261"/>
            <a:ext cx="341620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Mục</a:t>
            </a:r>
            <a:r>
              <a:rPr spc="-31" dirty="0"/>
              <a:t> </a:t>
            </a:r>
            <a:r>
              <a:rPr spc="-2" dirty="0"/>
              <a:t>tiêu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0144" y="259706"/>
            <a:ext cx="3453608" cy="1656299"/>
          </a:xfrm>
          <a:prstGeom prst="rect">
            <a:avLst/>
          </a:prstGeom>
        </p:spPr>
        <p:txBody>
          <a:bodyPr vert="horz" wrap="square" lIns="0" tIns="85801" rIns="0" bIns="0" rtlCol="0">
            <a:spAutoFit/>
          </a:bodyPr>
          <a:lstStyle/>
          <a:p>
            <a:pPr marL="125916" indent="-120344">
              <a:spcBef>
                <a:spcPts val="676"/>
              </a:spcBef>
              <a:buClr>
                <a:srgbClr val="AC1317"/>
              </a:buClr>
              <a:buFont typeface="Wingdings"/>
              <a:buChar char=""/>
              <a:tabLst>
                <a:tab pos="125637" algn="l"/>
                <a:tab pos="125916" algn="l"/>
              </a:tabLst>
            </a:pPr>
            <a:r>
              <a:rPr sz="1100" dirty="0">
                <a:latin typeface="Calibri"/>
                <a:cs typeface="Calibri"/>
              </a:rPr>
              <a:t>Giải thích </a:t>
            </a:r>
            <a:r>
              <a:rPr sz="1100" spc="-7" dirty="0">
                <a:latin typeface="Calibri"/>
                <a:cs typeface="Calibri"/>
              </a:rPr>
              <a:t>về</a:t>
            </a:r>
            <a:r>
              <a:rPr sz="1100" spc="-9" dirty="0">
                <a:latin typeface="Calibri"/>
                <a:cs typeface="Calibri"/>
              </a:rPr>
              <a:t> </a:t>
            </a:r>
            <a:r>
              <a:rPr sz="1100" spc="-2" dirty="0">
                <a:latin typeface="Calibri"/>
                <a:cs typeface="Calibri"/>
              </a:rPr>
              <a:t>hàm</a:t>
            </a:r>
            <a:endParaRPr sz="1100" dirty="0">
              <a:latin typeface="Calibri"/>
              <a:cs typeface="Calibri"/>
            </a:endParaRPr>
          </a:p>
          <a:p>
            <a:pPr marL="125916" indent="-120344">
              <a:spcBef>
                <a:spcPts val="632"/>
              </a:spcBef>
              <a:buClr>
                <a:srgbClr val="AC1317"/>
              </a:buClr>
              <a:buFont typeface="Wingdings"/>
              <a:buChar char=""/>
              <a:tabLst>
                <a:tab pos="125637" algn="l"/>
                <a:tab pos="125916" algn="l"/>
              </a:tabLst>
            </a:pPr>
            <a:r>
              <a:rPr sz="1100" dirty="0">
                <a:latin typeface="Calibri"/>
                <a:cs typeface="Calibri"/>
              </a:rPr>
              <a:t>Giải thích </a:t>
            </a:r>
            <a:r>
              <a:rPr sz="1100" spc="-7" dirty="0">
                <a:latin typeface="Calibri"/>
                <a:cs typeface="Calibri"/>
              </a:rPr>
              <a:t>về </a:t>
            </a:r>
            <a:r>
              <a:rPr sz="1100" dirty="0">
                <a:latin typeface="Calibri"/>
                <a:cs typeface="Calibri"/>
              </a:rPr>
              <a:t>tham </a:t>
            </a:r>
            <a:r>
              <a:rPr sz="1100" spc="-2" dirty="0">
                <a:latin typeface="Calibri"/>
                <a:cs typeface="Calibri"/>
              </a:rPr>
              <a:t>số </a:t>
            </a:r>
            <a:r>
              <a:rPr sz="1100" dirty="0">
                <a:latin typeface="Calibri"/>
                <a:cs typeface="Calibri"/>
              </a:rPr>
              <a:t>của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2" dirty="0">
                <a:latin typeface="Calibri"/>
                <a:cs typeface="Calibri"/>
              </a:rPr>
              <a:t>hàm</a:t>
            </a:r>
            <a:endParaRPr sz="1100" dirty="0">
              <a:latin typeface="Calibri"/>
              <a:cs typeface="Calibri"/>
            </a:endParaRPr>
          </a:p>
          <a:p>
            <a:pPr marL="125916" indent="-120344">
              <a:spcBef>
                <a:spcPts val="632"/>
              </a:spcBef>
              <a:buClr>
                <a:srgbClr val="AC1317"/>
              </a:buClr>
              <a:buFont typeface="Wingdings"/>
              <a:buChar char=""/>
              <a:tabLst>
                <a:tab pos="125637" algn="l"/>
                <a:tab pos="125916" algn="l"/>
              </a:tabLst>
            </a:pPr>
            <a:r>
              <a:rPr sz="1100" dirty="0">
                <a:latin typeface="Calibri"/>
                <a:cs typeface="Calibri"/>
              </a:rPr>
              <a:t>Giải thích </a:t>
            </a:r>
            <a:r>
              <a:rPr sz="1100" spc="-7" dirty="0">
                <a:latin typeface="Calibri"/>
                <a:cs typeface="Calibri"/>
              </a:rPr>
              <a:t>về </a:t>
            </a:r>
            <a:r>
              <a:rPr sz="1100" spc="-4" dirty="0">
                <a:latin typeface="Calibri"/>
                <a:cs typeface="Calibri"/>
              </a:rPr>
              <a:t>câu </a:t>
            </a:r>
            <a:r>
              <a:rPr sz="1100" dirty="0">
                <a:latin typeface="Calibri"/>
                <a:cs typeface="Calibri"/>
              </a:rPr>
              <a:t>lệnh</a:t>
            </a:r>
            <a:r>
              <a:rPr sz="1100" spc="-7" dirty="0">
                <a:latin typeface="Calibri"/>
                <a:cs typeface="Calibri"/>
              </a:rPr>
              <a:t> </a:t>
            </a:r>
            <a:r>
              <a:rPr sz="1100" spc="-4" dirty="0">
                <a:latin typeface="Calibri"/>
                <a:cs typeface="Calibri"/>
              </a:rPr>
              <a:t>return</a:t>
            </a:r>
            <a:endParaRPr sz="1100" dirty="0">
              <a:latin typeface="Calibri"/>
              <a:cs typeface="Calibri"/>
            </a:endParaRPr>
          </a:p>
          <a:p>
            <a:pPr marL="125916" indent="-120344">
              <a:spcBef>
                <a:spcPts val="632"/>
              </a:spcBef>
              <a:buClr>
                <a:srgbClr val="AC1317"/>
              </a:buClr>
              <a:buFont typeface="Wingdings"/>
              <a:buChar char=""/>
              <a:tabLst>
                <a:tab pos="125637" algn="l"/>
                <a:tab pos="125916" algn="l"/>
              </a:tabLst>
            </a:pPr>
            <a:r>
              <a:rPr sz="1100" dirty="0">
                <a:latin typeface="Calibri"/>
                <a:cs typeface="Calibri"/>
              </a:rPr>
              <a:t>Mô </a:t>
            </a:r>
            <a:r>
              <a:rPr sz="1100" spc="-7" dirty="0">
                <a:latin typeface="Calibri"/>
                <a:cs typeface="Calibri"/>
              </a:rPr>
              <a:t>tả </a:t>
            </a:r>
            <a:r>
              <a:rPr sz="1100" spc="-4" dirty="0">
                <a:latin typeface="Calibri"/>
                <a:cs typeface="Calibri"/>
              </a:rPr>
              <a:t>các </a:t>
            </a:r>
            <a:r>
              <a:rPr sz="1100" spc="-2" dirty="0">
                <a:latin typeface="Calibri"/>
                <a:cs typeface="Calibri"/>
              </a:rPr>
              <a:t>đối</a:t>
            </a:r>
            <a:r>
              <a:rPr sz="1100" spc="-7" dirty="0">
                <a:latin typeface="Calibri"/>
                <a:cs typeface="Calibri"/>
              </a:rPr>
              <a:t> </a:t>
            </a:r>
            <a:r>
              <a:rPr sz="1100" spc="-2" dirty="0">
                <a:latin typeface="Calibri"/>
                <a:cs typeface="Calibri"/>
              </a:rPr>
              <a:t>tượng</a:t>
            </a:r>
            <a:endParaRPr sz="1100" dirty="0">
              <a:latin typeface="Calibri"/>
              <a:cs typeface="Calibri"/>
            </a:endParaRPr>
          </a:p>
          <a:p>
            <a:pPr marL="125916" indent="-120344">
              <a:spcBef>
                <a:spcPts val="632"/>
              </a:spcBef>
              <a:buClr>
                <a:srgbClr val="AC1317"/>
              </a:buClr>
              <a:buFont typeface="Wingdings"/>
              <a:buChar char=""/>
              <a:tabLst>
                <a:tab pos="125637" algn="l"/>
                <a:tab pos="125916" algn="l"/>
              </a:tabLst>
            </a:pPr>
            <a:r>
              <a:rPr sz="1100" dirty="0">
                <a:latin typeface="Calibri"/>
                <a:cs typeface="Calibri"/>
              </a:rPr>
              <a:t>Giải thích </a:t>
            </a:r>
            <a:r>
              <a:rPr sz="1100" spc="-2" dirty="0">
                <a:latin typeface="Calibri"/>
                <a:cs typeface="Calibri"/>
              </a:rPr>
              <a:t>sự </a:t>
            </a:r>
            <a:r>
              <a:rPr sz="1100" dirty="0">
                <a:latin typeface="Calibri"/>
                <a:cs typeface="Calibri"/>
              </a:rPr>
              <a:t>khác </a:t>
            </a:r>
            <a:r>
              <a:rPr sz="1100" spc="-2" dirty="0">
                <a:latin typeface="Calibri"/>
                <a:cs typeface="Calibri"/>
              </a:rPr>
              <a:t>nhau </a:t>
            </a:r>
            <a:r>
              <a:rPr sz="1100" dirty="0">
                <a:latin typeface="Calibri"/>
                <a:cs typeface="Calibri"/>
              </a:rPr>
              <a:t>của </a:t>
            </a:r>
            <a:r>
              <a:rPr sz="1100" spc="-4" dirty="0">
                <a:latin typeface="Calibri"/>
                <a:cs typeface="Calibri"/>
              </a:rPr>
              <a:t>các </a:t>
            </a:r>
            <a:r>
              <a:rPr sz="1100" spc="-2" dirty="0">
                <a:latin typeface="Calibri"/>
                <a:cs typeface="Calibri"/>
              </a:rPr>
              <a:t>đối </a:t>
            </a:r>
            <a:r>
              <a:rPr sz="1100" dirty="0">
                <a:latin typeface="Calibri"/>
                <a:cs typeface="Calibri"/>
              </a:rPr>
              <a:t>tượng giữa </a:t>
            </a:r>
            <a:r>
              <a:rPr sz="1100" spc="-4" dirty="0">
                <a:latin typeface="Calibri"/>
                <a:cs typeface="Calibri"/>
              </a:rPr>
              <a:t>các </a:t>
            </a:r>
            <a:r>
              <a:rPr sz="1100" dirty="0">
                <a:latin typeface="Calibri"/>
                <a:cs typeface="Calibri"/>
              </a:rPr>
              <a:t>trình</a:t>
            </a:r>
            <a:r>
              <a:rPr sz="1100" spc="-53" dirty="0">
                <a:latin typeface="Calibri"/>
                <a:cs typeface="Calibri"/>
              </a:rPr>
              <a:t> </a:t>
            </a:r>
            <a:r>
              <a:rPr sz="1100" spc="-4" dirty="0">
                <a:latin typeface="Calibri"/>
                <a:cs typeface="Calibri"/>
              </a:rPr>
              <a:t>duyệt</a:t>
            </a:r>
            <a:endParaRPr sz="1100" dirty="0">
              <a:latin typeface="Calibri"/>
              <a:cs typeface="Calibri"/>
            </a:endParaRPr>
          </a:p>
          <a:p>
            <a:pPr marL="125916" indent="-120344">
              <a:spcBef>
                <a:spcPts val="634"/>
              </a:spcBef>
              <a:buClr>
                <a:srgbClr val="AC1317"/>
              </a:buClr>
              <a:buFont typeface="Wingdings"/>
              <a:buChar char=""/>
              <a:tabLst>
                <a:tab pos="125637" algn="l"/>
                <a:tab pos="125916" algn="l"/>
              </a:tabLst>
            </a:pPr>
            <a:r>
              <a:rPr sz="1100" dirty="0">
                <a:latin typeface="Calibri"/>
                <a:cs typeface="Calibri"/>
              </a:rPr>
              <a:t>Mô </a:t>
            </a:r>
            <a:r>
              <a:rPr sz="1100" spc="-7" dirty="0">
                <a:latin typeface="Calibri"/>
                <a:cs typeface="Calibri"/>
              </a:rPr>
              <a:t>tả </a:t>
            </a:r>
            <a:r>
              <a:rPr sz="1100" spc="-4" dirty="0">
                <a:latin typeface="Calibri"/>
                <a:cs typeface="Calibri"/>
              </a:rPr>
              <a:t>Document </a:t>
            </a:r>
            <a:r>
              <a:rPr sz="1100" spc="-2" dirty="0">
                <a:latin typeface="Calibri"/>
                <a:cs typeface="Calibri"/>
              </a:rPr>
              <a:t>Object </a:t>
            </a:r>
            <a:r>
              <a:rPr sz="1100" dirty="0">
                <a:latin typeface="Calibri"/>
                <a:cs typeface="Calibri"/>
              </a:rPr>
              <a:t>Model</a:t>
            </a:r>
            <a:r>
              <a:rPr sz="1100" spc="-13" dirty="0">
                <a:latin typeface="Calibri"/>
                <a:cs typeface="Calibri"/>
              </a:rPr>
              <a:t> </a:t>
            </a:r>
            <a:r>
              <a:rPr sz="1100" spc="-2" dirty="0">
                <a:latin typeface="Calibri"/>
                <a:cs typeface="Calibri"/>
              </a:rPr>
              <a:t>(DOM)</a:t>
            </a:r>
            <a:endParaRPr sz="11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121" y="81481"/>
            <a:ext cx="3459935" cy="174903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4"/>
              </a:spcBef>
            </a:pPr>
            <a:r>
              <a:rPr spc="-37" dirty="0"/>
              <a:t>Tạo </a:t>
            </a:r>
            <a:r>
              <a:rPr dirty="0"/>
              <a:t>thuộc </a:t>
            </a:r>
            <a:r>
              <a:rPr spc="-2" dirty="0"/>
              <a:t>tính </a:t>
            </a:r>
            <a:r>
              <a:rPr dirty="0"/>
              <a:t>cho </a:t>
            </a:r>
            <a:r>
              <a:rPr spc="-4" dirty="0"/>
              <a:t>các </a:t>
            </a:r>
            <a:r>
              <a:rPr dirty="0"/>
              <a:t>đối tượng </a:t>
            </a:r>
            <a:r>
              <a:rPr spc="-2" dirty="0"/>
              <a:t>người</a:t>
            </a:r>
            <a:r>
              <a:rPr spc="33" dirty="0"/>
              <a:t> </a:t>
            </a:r>
            <a:r>
              <a:rPr dirty="0"/>
              <a:t>dùng2-2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45350" y="431105"/>
            <a:ext cx="3549329" cy="1886753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Ví </a:t>
            </a:r>
            <a:r>
              <a:rPr spc="2" dirty="0">
                <a:latin typeface="Calibri"/>
                <a:cs typeface="Calibri"/>
              </a:rPr>
              <a:t>dụ </a:t>
            </a:r>
            <a:r>
              <a:rPr spc="-2" dirty="0">
                <a:latin typeface="Calibri"/>
                <a:cs typeface="Calibri"/>
              </a:rPr>
              <a:t>tạo </a:t>
            </a:r>
            <a:r>
              <a:rPr dirty="0">
                <a:latin typeface="Calibri"/>
                <a:cs typeface="Calibri"/>
              </a:rPr>
              <a:t>đối tượng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spc="2" dirty="0">
                <a:latin typeface="Calibri"/>
                <a:cs typeface="Calibri"/>
              </a:rPr>
              <a:t>thêm thuộc </a:t>
            </a:r>
            <a:r>
              <a:rPr dirty="0">
                <a:latin typeface="Calibri"/>
                <a:cs typeface="Calibri"/>
              </a:rPr>
              <a:t>tính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đối</a:t>
            </a:r>
            <a:r>
              <a:rPr spc="2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tượng</a:t>
            </a:r>
          </a:p>
          <a:p>
            <a:pPr marL="128701">
              <a:spcBef>
                <a:spcPts val="1114"/>
              </a:spcBef>
            </a:pPr>
            <a:r>
              <a:rPr sz="700" spc="-2" dirty="0">
                <a:latin typeface="Courier New"/>
                <a:cs typeface="Courier New"/>
              </a:rPr>
              <a:t>&lt;script&gt;</a:t>
            </a:r>
            <a:endParaRPr sz="700" dirty="0">
              <a:latin typeface="Courier New"/>
              <a:cs typeface="Courier New"/>
            </a:endParaRPr>
          </a:p>
          <a:p>
            <a:pPr marL="235674">
              <a:spcBef>
                <a:spcPts val="2"/>
              </a:spcBef>
            </a:pPr>
            <a:r>
              <a:rPr sz="700" spc="-2" dirty="0">
                <a:latin typeface="Courier New"/>
                <a:cs typeface="Courier New"/>
              </a:rPr>
              <a:t>// To define the object</a:t>
            </a:r>
            <a:r>
              <a:rPr sz="700" spc="15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type</a:t>
            </a:r>
            <a:endParaRPr sz="700" dirty="0">
              <a:latin typeface="Courier New"/>
              <a:cs typeface="Courier New"/>
            </a:endParaRPr>
          </a:p>
          <a:p>
            <a:pPr marL="235674"/>
            <a:r>
              <a:rPr sz="700" spc="-2" dirty="0">
                <a:latin typeface="Courier New"/>
                <a:cs typeface="Courier New"/>
              </a:rPr>
              <a:t>function employee_info(name, age,</a:t>
            </a:r>
            <a:r>
              <a:rPr sz="700" spc="15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experience)</a:t>
            </a:r>
            <a:endParaRPr sz="700" dirty="0">
              <a:latin typeface="Courier New"/>
              <a:cs typeface="Courier New"/>
            </a:endParaRPr>
          </a:p>
          <a:p>
            <a:pPr marL="235674"/>
            <a:r>
              <a:rPr sz="700" spc="-2" dirty="0">
                <a:latin typeface="Courier New"/>
                <a:cs typeface="Courier New"/>
              </a:rPr>
              <a:t>{</a:t>
            </a:r>
            <a:endParaRPr sz="700" dirty="0">
              <a:latin typeface="Courier New"/>
              <a:cs typeface="Courier New"/>
            </a:endParaRPr>
          </a:p>
          <a:p>
            <a:pPr marL="342368" marR="2337240"/>
            <a:r>
              <a:rPr sz="700" spc="-2" dirty="0">
                <a:latin typeface="Courier New"/>
                <a:cs typeface="Courier New"/>
              </a:rPr>
              <a:t>this.name = name;  this.age=</a:t>
            </a:r>
            <a:r>
              <a:rPr sz="700" spc="-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age;</a:t>
            </a:r>
            <a:endParaRPr sz="700" dirty="0">
              <a:latin typeface="Courier New"/>
              <a:cs typeface="Courier New"/>
            </a:endParaRPr>
          </a:p>
          <a:p>
            <a:pPr marL="342368"/>
            <a:r>
              <a:rPr sz="700" spc="-2" dirty="0">
                <a:latin typeface="Courier New"/>
                <a:cs typeface="Courier New"/>
              </a:rPr>
              <a:t>this.experience=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experience;</a:t>
            </a:r>
            <a:endParaRPr sz="700" dirty="0">
              <a:latin typeface="Courier New"/>
              <a:cs typeface="Courier New"/>
            </a:endParaRPr>
          </a:p>
          <a:p>
            <a:pPr marL="235674"/>
            <a:r>
              <a:rPr sz="700" spc="-2" dirty="0">
                <a:latin typeface="Courier New"/>
                <a:cs typeface="Courier New"/>
              </a:rPr>
              <a:t>}</a:t>
            </a:r>
            <a:endParaRPr sz="700" dirty="0">
              <a:latin typeface="Courier New"/>
              <a:cs typeface="Courier New"/>
            </a:endParaRPr>
          </a:p>
          <a:p>
            <a:pPr marL="235674" marR="2229"/>
            <a:r>
              <a:rPr sz="700" spc="-2" dirty="0">
                <a:latin typeface="Courier New"/>
                <a:cs typeface="Courier New"/>
              </a:rPr>
              <a:t>// Creates an object using new keyword  empMary=newemployee_info(‘Mary’, </a:t>
            </a:r>
            <a:r>
              <a:rPr sz="700" dirty="0">
                <a:latin typeface="Courier New"/>
                <a:cs typeface="Courier New"/>
              </a:rPr>
              <a:t>‘34’, </a:t>
            </a:r>
            <a:r>
              <a:rPr sz="700" spc="-2" dirty="0">
                <a:latin typeface="Courier New"/>
                <a:cs typeface="Courier New"/>
              </a:rPr>
              <a:t>‘5 years’);  alert(“Name: “+ empMary.name + ‘\n’ +”Age: “+empMary.age+</a:t>
            </a:r>
            <a:r>
              <a:rPr sz="700" spc="285" dirty="0">
                <a:latin typeface="Courier New"/>
                <a:cs typeface="Courier New"/>
              </a:rPr>
              <a:t> </a:t>
            </a:r>
            <a:r>
              <a:rPr sz="700" dirty="0">
                <a:latin typeface="Courier New"/>
                <a:cs typeface="Courier New"/>
              </a:rPr>
              <a:t>‘\n’</a:t>
            </a:r>
          </a:p>
          <a:p>
            <a:pPr marL="125916"/>
            <a:r>
              <a:rPr sz="700" spc="-2" dirty="0">
                <a:latin typeface="Courier New"/>
                <a:cs typeface="Courier New"/>
              </a:rPr>
              <a:t>+”Experience: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“+empMary.experience);</a:t>
            </a:r>
            <a:endParaRPr sz="700" dirty="0">
              <a:latin typeface="Courier New"/>
              <a:cs typeface="Courier New"/>
            </a:endParaRPr>
          </a:p>
          <a:p>
            <a:pPr marL="128701">
              <a:spcBef>
                <a:spcPts val="2"/>
              </a:spcBef>
            </a:pPr>
            <a:r>
              <a:rPr sz="700" spc="-2" dirty="0">
                <a:latin typeface="Courier New"/>
                <a:cs typeface="Courier New"/>
              </a:rPr>
              <a:t>&lt;/script&gt;</a:t>
            </a:r>
            <a:endParaRPr sz="700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61406" y="2139950"/>
            <a:ext cx="1509473" cy="6651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6" y="82842"/>
            <a:ext cx="3860693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35" dirty="0"/>
              <a:t>Tạo </a:t>
            </a:r>
            <a:r>
              <a:rPr spc="-2" dirty="0"/>
              <a:t>phương </a:t>
            </a:r>
            <a:r>
              <a:rPr spc="-4" dirty="0"/>
              <a:t>thức </a:t>
            </a:r>
            <a:r>
              <a:rPr spc="-2" dirty="0"/>
              <a:t>cho </a:t>
            </a:r>
            <a:r>
              <a:rPr spc="-7" dirty="0"/>
              <a:t>các </a:t>
            </a:r>
            <a:r>
              <a:rPr spc="-2" dirty="0"/>
              <a:t>đối tượng </a:t>
            </a:r>
            <a:r>
              <a:rPr spc="-4" dirty="0"/>
              <a:t>người</a:t>
            </a:r>
            <a:r>
              <a:rPr spc="100" dirty="0"/>
              <a:t> </a:t>
            </a:r>
            <a:r>
              <a:rPr spc="-4" dirty="0"/>
              <a:t>dùng</a:t>
            </a: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21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3714" y="398571"/>
            <a:ext cx="3684216" cy="2992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034" y="712123"/>
            <a:ext cx="3682896" cy="1051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4656" y="461486"/>
            <a:ext cx="3613273" cy="2439625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Phương thức tương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tự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như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hàm trong</a:t>
            </a:r>
            <a:r>
              <a:rPr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JavaScript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5"/>
              </a:spcBef>
            </a:pPr>
            <a:endParaRPr sz="1200" dirty="0">
              <a:latin typeface="Times New Roman"/>
              <a:cs typeface="Times New Roman"/>
            </a:endParaRPr>
          </a:p>
          <a:p>
            <a:pPr marL="7243" marR="83294">
              <a:lnSpc>
                <a:spcPts val="820"/>
              </a:lnSpc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phương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thức được gắn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với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 đối tượng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thực bởi đối tượng đó trong 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khi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hàm không gắn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với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đối tượng nào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thực thi độc</a:t>
            </a:r>
            <a:r>
              <a:rPr spc="2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lập.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3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6407">
              <a:lnSpc>
                <a:spcPts val="884"/>
              </a:lnSpc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phương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thức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sẽ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chỉ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ra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sau khi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đối tượng 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tạo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hoặc trong </a:t>
            </a:r>
            <a:r>
              <a:rPr spc="-2" dirty="0" err="1">
                <a:solidFill>
                  <a:srgbClr val="FFFFFF"/>
                </a:solidFill>
                <a:latin typeface="Arial"/>
                <a:cs typeface="Arial"/>
              </a:rPr>
              <a:t>khi</a:t>
            </a:r>
            <a:r>
              <a:rPr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err="1" smtClean="0">
                <a:solidFill>
                  <a:srgbClr val="FFFFFF"/>
                </a:solidFill>
                <a:latin typeface="Arial"/>
                <a:cs typeface="Arial"/>
              </a:rPr>
              <a:t>tạo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spc="-4" dirty="0" err="1" smtClean="0">
                <a:solidFill>
                  <a:srgbClr val="FFFFFF"/>
                </a:solidFill>
                <a:latin typeface="Arial"/>
                <a:cs typeface="Arial"/>
              </a:rPr>
              <a:t>đối</a:t>
            </a:r>
            <a:r>
              <a:rPr spc="-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tượng</a:t>
            </a:r>
            <a:r>
              <a:rPr spc="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mẫu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3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6407" marR="2229">
              <a:lnSpc>
                <a:spcPts val="820"/>
              </a:lnSpc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Để gọi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phương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thức chúng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ta chỉ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ra tên đối tượng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tiếp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theo là dấu chấm rồi đến 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tên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phương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thức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kèm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theo cặp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ngoặc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(), bên trong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ngoặc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thể có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tham</a:t>
            </a:r>
            <a:r>
              <a:rPr spc="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số.</a:t>
            </a:r>
            <a:endParaRPr dirty="0">
              <a:latin typeface="Arial"/>
              <a:cs typeface="Arial"/>
            </a:endParaRPr>
          </a:p>
          <a:p>
            <a:pPr marL="136780" indent="-120623">
              <a:spcBef>
                <a:spcPts val="32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37059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dụ.</a:t>
            </a:r>
          </a:p>
          <a:p>
            <a:pPr marL="139287">
              <a:spcBef>
                <a:spcPts val="452"/>
              </a:spcBef>
            </a:pPr>
            <a:r>
              <a:rPr sz="700" spc="-2" dirty="0">
                <a:latin typeface="Courier New"/>
                <a:cs typeface="Courier New"/>
              </a:rPr>
              <a:t>&lt;script&gt;</a:t>
            </a:r>
            <a:endParaRPr sz="700" dirty="0">
              <a:latin typeface="Courier New"/>
              <a:cs typeface="Courier New"/>
            </a:endParaRPr>
          </a:p>
          <a:p>
            <a:pPr marL="246260" marR="1799313">
              <a:spcBef>
                <a:spcPts val="105"/>
              </a:spcBef>
            </a:pPr>
            <a:r>
              <a:rPr sz="700" spc="-2" dirty="0">
                <a:latin typeface="Courier New"/>
                <a:cs typeface="Courier New"/>
              </a:rPr>
              <a:t>var square =new Object();  square.length=parseInt(“5”);  square.cal_area=function()</a:t>
            </a:r>
            <a:r>
              <a:rPr sz="700" spc="-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{</a:t>
            </a:r>
            <a:endParaRPr sz="700" dirty="0">
              <a:latin typeface="Courier New"/>
              <a:cs typeface="Courier New"/>
            </a:endParaRPr>
          </a:p>
          <a:p>
            <a:pPr marL="353232" marR="512856">
              <a:spcBef>
                <a:spcPts val="2"/>
              </a:spcBef>
            </a:pPr>
            <a:r>
              <a:rPr sz="700" spc="-2" dirty="0">
                <a:latin typeface="Courier New"/>
                <a:cs typeface="Courier New"/>
              </a:rPr>
              <a:t>var area =(parseInt(square.length)*parseInt(“4”));  return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area;</a:t>
            </a:r>
            <a:endParaRPr sz="700" dirty="0">
              <a:latin typeface="Courier New"/>
              <a:cs typeface="Courier New"/>
            </a:endParaRPr>
          </a:p>
          <a:p>
            <a:pPr marL="246260"/>
            <a:r>
              <a:rPr sz="700" spc="-2" dirty="0">
                <a:latin typeface="Courier New"/>
                <a:cs typeface="Courier New"/>
              </a:rPr>
              <a:t>}</a:t>
            </a:r>
            <a:endParaRPr sz="700" dirty="0">
              <a:latin typeface="Courier New"/>
              <a:cs typeface="Courier New"/>
            </a:endParaRPr>
          </a:p>
          <a:p>
            <a:pPr marL="246260"/>
            <a:r>
              <a:rPr sz="700" spc="-2" dirty="0">
                <a:latin typeface="Courier New"/>
                <a:cs typeface="Courier New"/>
              </a:rPr>
              <a:t>alert(“Area: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“+square.cal_area());</a:t>
            </a:r>
            <a:endParaRPr sz="700" dirty="0">
              <a:latin typeface="Courier New"/>
              <a:cs typeface="Courier New"/>
            </a:endParaRPr>
          </a:p>
          <a:p>
            <a:pPr marL="139287"/>
            <a:r>
              <a:rPr sz="700" spc="-2" dirty="0">
                <a:latin typeface="Courier New"/>
                <a:cs typeface="Courier New"/>
              </a:rPr>
              <a:t>&lt;/script&gt;</a:t>
            </a:r>
            <a:endParaRPr sz="7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9631" y="78760"/>
            <a:ext cx="2480734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Các đối tượng </a:t>
            </a:r>
            <a:r>
              <a:rPr spc="-24" dirty="0"/>
              <a:t>xây </a:t>
            </a:r>
            <a:r>
              <a:rPr spc="-4" dirty="0"/>
              <a:t>dựng</a:t>
            </a:r>
            <a:r>
              <a:rPr spc="7" dirty="0"/>
              <a:t> </a:t>
            </a:r>
            <a:r>
              <a:rPr spc="-4" dirty="0"/>
              <a:t>sẵn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22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3053" y="500594"/>
            <a:ext cx="3684876" cy="2768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3053" y="787621"/>
            <a:ext cx="3684876" cy="633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3053" y="1380035"/>
            <a:ext cx="3684876" cy="6889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3053" y="2001018"/>
            <a:ext cx="3720524" cy="3509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3053" y="2311169"/>
            <a:ext cx="3684876" cy="3516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3468" y="552059"/>
            <a:ext cx="3552354" cy="2026691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pc="-2" dirty="0">
                <a:latin typeface="Arial"/>
                <a:cs typeface="Arial"/>
              </a:rPr>
              <a:t>Mô hình Object </a:t>
            </a:r>
            <a:r>
              <a:rPr dirty="0">
                <a:latin typeface="Arial"/>
                <a:cs typeface="Arial"/>
              </a:rPr>
              <a:t>của </a:t>
            </a:r>
            <a:r>
              <a:rPr spc="-2" dirty="0">
                <a:latin typeface="Arial"/>
                <a:cs typeface="Arial"/>
              </a:rPr>
              <a:t>ngôn ngữ JavaScript hình thành nền tảng </a:t>
            </a:r>
            <a:r>
              <a:rPr dirty="0">
                <a:latin typeface="Arial"/>
                <a:cs typeface="Arial"/>
              </a:rPr>
              <a:t>của </a:t>
            </a:r>
            <a:r>
              <a:rPr spc="-2" dirty="0">
                <a:latin typeface="Arial"/>
                <a:cs typeface="Arial"/>
              </a:rPr>
              <a:t>ngôn</a:t>
            </a:r>
            <a:r>
              <a:rPr spc="26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ngữ.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3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5571"/>
            <a:r>
              <a:rPr spc="-2" dirty="0">
                <a:latin typeface="Arial"/>
                <a:cs typeface="Arial"/>
              </a:rPr>
              <a:t>Các đối </a:t>
            </a:r>
            <a:r>
              <a:rPr dirty="0">
                <a:latin typeface="Arial"/>
                <a:cs typeface="Arial"/>
              </a:rPr>
              <a:t>tượng </a:t>
            </a:r>
            <a:r>
              <a:rPr spc="-2" dirty="0">
                <a:latin typeface="Arial"/>
                <a:cs typeface="Arial"/>
              </a:rPr>
              <a:t>này </a:t>
            </a:r>
            <a:r>
              <a:rPr dirty="0">
                <a:latin typeface="Arial"/>
                <a:cs typeface="Arial"/>
              </a:rPr>
              <a:t>cung cấp các chức </a:t>
            </a:r>
            <a:r>
              <a:rPr spc="-2" dirty="0">
                <a:latin typeface="Arial"/>
                <a:cs typeface="Arial"/>
              </a:rPr>
              <a:t>năng </a:t>
            </a:r>
            <a:r>
              <a:rPr dirty="0">
                <a:latin typeface="Arial"/>
                <a:cs typeface="Arial"/>
              </a:rPr>
              <a:t>tùy </a:t>
            </a:r>
            <a:r>
              <a:rPr spc="-2" dirty="0">
                <a:latin typeface="Arial"/>
                <a:cs typeface="Arial"/>
              </a:rPr>
              <a:t>chỉnh </a:t>
            </a:r>
            <a:r>
              <a:rPr dirty="0">
                <a:latin typeface="Arial"/>
                <a:cs typeface="Arial"/>
              </a:rPr>
              <a:t>trong</a:t>
            </a:r>
            <a:r>
              <a:rPr spc="33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script.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1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5571">
              <a:lnSpc>
                <a:spcPts val="884"/>
              </a:lnSpc>
              <a:spcBef>
                <a:spcPts val="2"/>
              </a:spcBef>
            </a:pPr>
            <a:r>
              <a:rPr spc="-2" dirty="0">
                <a:latin typeface="Arial"/>
                <a:cs typeface="Arial"/>
              </a:rPr>
              <a:t>JavaScript </a:t>
            </a:r>
            <a:r>
              <a:rPr spc="-4" dirty="0">
                <a:latin typeface="Arial"/>
                <a:cs typeface="Arial"/>
              </a:rPr>
              <a:t>xử </a:t>
            </a:r>
            <a:r>
              <a:rPr spc="-2" dirty="0">
                <a:latin typeface="Arial"/>
                <a:cs typeface="Arial"/>
              </a:rPr>
              <a:t>lý </a:t>
            </a:r>
            <a:r>
              <a:rPr dirty="0">
                <a:latin typeface="Arial"/>
                <a:cs typeface="Arial"/>
              </a:rPr>
              <a:t>các kiểu </a:t>
            </a:r>
            <a:r>
              <a:rPr spc="-2" dirty="0">
                <a:latin typeface="Arial"/>
                <a:cs typeface="Arial"/>
              </a:rPr>
              <a:t>dữ liệu </a:t>
            </a:r>
            <a:r>
              <a:rPr spc="-4" dirty="0">
                <a:latin typeface="Arial"/>
                <a:cs typeface="Arial"/>
              </a:rPr>
              <a:t>nguyên </a:t>
            </a:r>
            <a:r>
              <a:rPr dirty="0">
                <a:latin typeface="Arial"/>
                <a:cs typeface="Arial"/>
              </a:rPr>
              <a:t>thủy </a:t>
            </a:r>
            <a:r>
              <a:rPr spc="-2" dirty="0">
                <a:latin typeface="Arial"/>
                <a:cs typeface="Arial"/>
              </a:rPr>
              <a:t>như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2" dirty="0">
                <a:latin typeface="Arial"/>
                <a:cs typeface="Arial"/>
              </a:rPr>
              <a:t>đối tượng </a:t>
            </a:r>
            <a:r>
              <a:rPr dirty="0">
                <a:latin typeface="Arial"/>
                <a:cs typeface="Arial"/>
              </a:rPr>
              <a:t>và </a:t>
            </a:r>
            <a:r>
              <a:rPr spc="-2" dirty="0">
                <a:latin typeface="Arial"/>
                <a:cs typeface="Arial"/>
              </a:rPr>
              <a:t>cung</a:t>
            </a:r>
            <a:r>
              <a:rPr spc="7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cấp</a:t>
            </a:r>
          </a:p>
          <a:p>
            <a:pPr marL="5571">
              <a:lnSpc>
                <a:spcPts val="884"/>
              </a:lnSpc>
            </a:pPr>
            <a:r>
              <a:rPr spc="-2" dirty="0">
                <a:latin typeface="Arial"/>
                <a:cs typeface="Arial"/>
              </a:rPr>
              <a:t>đối </a:t>
            </a:r>
            <a:r>
              <a:rPr dirty="0">
                <a:latin typeface="Arial"/>
                <a:cs typeface="Arial"/>
              </a:rPr>
              <a:t>tượng tương </a:t>
            </a:r>
            <a:r>
              <a:rPr spc="-2" dirty="0">
                <a:latin typeface="Arial"/>
                <a:cs typeface="Arial"/>
              </a:rPr>
              <a:t>đương </a:t>
            </a:r>
            <a:r>
              <a:rPr dirty="0">
                <a:latin typeface="Arial"/>
                <a:cs typeface="Arial"/>
              </a:rPr>
              <a:t>cho</a:t>
            </a:r>
            <a:r>
              <a:rPr spc="11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chúng.</a:t>
            </a:r>
            <a:endParaRPr dirty="0">
              <a:latin typeface="Arial"/>
              <a:cs typeface="Arial"/>
            </a:endParaRPr>
          </a:p>
          <a:p>
            <a:pPr marL="5571" marR="115330">
              <a:lnSpc>
                <a:spcPts val="820"/>
              </a:lnSpc>
              <a:spcBef>
                <a:spcPts val="766"/>
              </a:spcBef>
            </a:pPr>
            <a:r>
              <a:rPr spc="-2" dirty="0">
                <a:latin typeface="Arial"/>
                <a:cs typeface="Arial"/>
              </a:rPr>
              <a:t>Các đối </a:t>
            </a:r>
            <a:r>
              <a:rPr dirty="0">
                <a:latin typeface="Arial"/>
                <a:cs typeface="Arial"/>
              </a:rPr>
              <a:t>tượng JavaScript </a:t>
            </a:r>
            <a:r>
              <a:rPr spc="-2" dirty="0">
                <a:latin typeface="Arial"/>
                <a:cs typeface="Arial"/>
              </a:rPr>
              <a:t>bao gồm: </a:t>
            </a:r>
            <a:r>
              <a:rPr spc="-4" dirty="0">
                <a:latin typeface="Arial"/>
                <a:cs typeface="Arial"/>
              </a:rPr>
              <a:t>built-in </a:t>
            </a:r>
            <a:r>
              <a:rPr spc="-2" dirty="0">
                <a:latin typeface="Arial"/>
                <a:cs typeface="Arial"/>
              </a:rPr>
              <a:t>objects, </a:t>
            </a:r>
            <a:r>
              <a:rPr spc="-4" dirty="0">
                <a:latin typeface="Arial"/>
                <a:cs typeface="Arial"/>
              </a:rPr>
              <a:t>browser </a:t>
            </a:r>
            <a:r>
              <a:rPr spc="-2" dirty="0">
                <a:latin typeface="Arial"/>
                <a:cs typeface="Arial"/>
              </a:rPr>
              <a:t>objects, và </a:t>
            </a:r>
            <a:r>
              <a:rPr dirty="0">
                <a:latin typeface="Arial"/>
                <a:cs typeface="Arial"/>
              </a:rPr>
              <a:t>HTML  </a:t>
            </a:r>
            <a:r>
              <a:rPr spc="-2" dirty="0">
                <a:latin typeface="Arial"/>
                <a:cs typeface="Arial"/>
              </a:rPr>
              <a:t>objects.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1"/>
              </a:spcBef>
            </a:pPr>
            <a:endParaRPr sz="700" dirty="0">
              <a:latin typeface="Times New Roman"/>
              <a:cs typeface="Times New Roman"/>
            </a:endParaRPr>
          </a:p>
          <a:p>
            <a:pPr marL="5571">
              <a:lnSpc>
                <a:spcPts val="884"/>
              </a:lnSpc>
            </a:pPr>
            <a:r>
              <a:rPr spc="-2" dirty="0">
                <a:latin typeface="Arial"/>
                <a:cs typeface="Arial"/>
              </a:rPr>
              <a:t>Built-in objects là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2" dirty="0">
                <a:latin typeface="Arial"/>
                <a:cs typeface="Arial"/>
              </a:rPr>
              <a:t>đối tượng tĩnh </a:t>
            </a:r>
            <a:r>
              <a:rPr dirty="0">
                <a:latin typeface="Arial"/>
                <a:cs typeface="Arial"/>
              </a:rPr>
              <a:t>có thể </a:t>
            </a:r>
            <a:r>
              <a:rPr spc="-2" dirty="0">
                <a:latin typeface="Arial"/>
                <a:cs typeface="Arial"/>
              </a:rPr>
              <a:t>mở rộng thêm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2" dirty="0">
                <a:latin typeface="Arial"/>
                <a:cs typeface="Arial"/>
              </a:rPr>
              <a:t>tính năng</a:t>
            </a:r>
            <a:r>
              <a:rPr spc="35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trong</a:t>
            </a:r>
            <a:endParaRPr dirty="0">
              <a:latin typeface="Arial"/>
              <a:cs typeface="Arial"/>
            </a:endParaRPr>
          </a:p>
          <a:p>
            <a:pPr marL="5571">
              <a:lnSpc>
                <a:spcPts val="884"/>
              </a:lnSpc>
            </a:pPr>
            <a:r>
              <a:rPr spc="-2" dirty="0">
                <a:latin typeface="Arial"/>
                <a:cs typeface="Arial"/>
              </a:rPr>
              <a:t>script</a:t>
            </a:r>
            <a:endParaRPr dirty="0">
              <a:latin typeface="Arial"/>
              <a:cs typeface="Arial"/>
            </a:endParaRPr>
          </a:p>
          <a:p>
            <a:pPr marL="5571" marR="2229">
              <a:lnSpc>
                <a:spcPts val="820"/>
              </a:lnSpc>
              <a:spcBef>
                <a:spcPts val="555"/>
              </a:spcBef>
            </a:pPr>
            <a:r>
              <a:rPr spc="-4" dirty="0">
                <a:latin typeface="Arial"/>
                <a:cs typeface="Arial"/>
              </a:rPr>
              <a:t>Browser </a:t>
            </a:r>
            <a:r>
              <a:rPr spc="-2" dirty="0">
                <a:latin typeface="Arial"/>
                <a:cs typeface="Arial"/>
              </a:rPr>
              <a:t>objects như </a:t>
            </a:r>
            <a:r>
              <a:rPr spc="-11" dirty="0">
                <a:latin typeface="Arial"/>
                <a:cs typeface="Arial"/>
              </a:rPr>
              <a:t>window, history, </a:t>
            </a:r>
            <a:r>
              <a:rPr dirty="0">
                <a:latin typeface="Arial"/>
                <a:cs typeface="Arial"/>
              </a:rPr>
              <a:t>và </a:t>
            </a:r>
            <a:r>
              <a:rPr spc="-2" dirty="0">
                <a:latin typeface="Arial"/>
                <a:cs typeface="Arial"/>
              </a:rPr>
              <a:t>navigator được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4" dirty="0">
                <a:latin typeface="Arial"/>
                <a:cs typeface="Arial"/>
              </a:rPr>
              <a:t>dụng </a:t>
            </a:r>
            <a:r>
              <a:rPr spc="-2" dirty="0">
                <a:latin typeface="Arial"/>
                <a:cs typeface="Arial"/>
              </a:rPr>
              <a:t>để làm </a:t>
            </a:r>
            <a:r>
              <a:rPr dirty="0">
                <a:latin typeface="Arial"/>
                <a:cs typeface="Arial"/>
              </a:rPr>
              <a:t>việc với  cửa số </a:t>
            </a:r>
            <a:r>
              <a:rPr spc="-2" dirty="0">
                <a:latin typeface="Arial"/>
                <a:cs typeface="Arial"/>
              </a:rPr>
              <a:t>trình </a:t>
            </a:r>
            <a:r>
              <a:rPr spc="-4" dirty="0">
                <a:latin typeface="Arial"/>
                <a:cs typeface="Arial"/>
              </a:rPr>
              <a:t>duyệt</a:t>
            </a:r>
            <a:endParaRPr dirty="0">
              <a:latin typeface="Arial"/>
              <a:cs typeface="Arial"/>
            </a:endParaRPr>
          </a:p>
          <a:p>
            <a:pPr marL="5571">
              <a:lnSpc>
                <a:spcPts val="884"/>
              </a:lnSpc>
              <a:spcBef>
                <a:spcPts val="627"/>
              </a:spcBef>
            </a:pPr>
            <a:r>
              <a:rPr dirty="0">
                <a:latin typeface="Arial"/>
                <a:cs typeface="Arial"/>
              </a:rPr>
              <a:t>HTML </a:t>
            </a:r>
            <a:r>
              <a:rPr spc="-2" dirty="0">
                <a:latin typeface="Arial"/>
                <a:cs typeface="Arial"/>
              </a:rPr>
              <a:t>objects, </a:t>
            </a:r>
            <a:r>
              <a:rPr spc="-4" dirty="0">
                <a:latin typeface="Arial"/>
                <a:cs typeface="Arial"/>
              </a:rPr>
              <a:t>như </a:t>
            </a:r>
            <a:r>
              <a:rPr dirty="0">
                <a:latin typeface="Arial"/>
                <a:cs typeface="Arial"/>
              </a:rPr>
              <a:t>form, </a:t>
            </a:r>
            <a:r>
              <a:rPr spc="-9" dirty="0">
                <a:latin typeface="Arial"/>
                <a:cs typeface="Arial"/>
              </a:rPr>
              <a:t>anchor, </a:t>
            </a:r>
            <a:r>
              <a:rPr dirty="0">
                <a:latin typeface="Arial"/>
                <a:cs typeface="Arial"/>
              </a:rPr>
              <a:t>.. </a:t>
            </a:r>
            <a:r>
              <a:rPr spc="-2" dirty="0">
                <a:latin typeface="Arial"/>
                <a:cs typeface="Arial"/>
              </a:rPr>
              <a:t>được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4" dirty="0">
                <a:latin typeface="Arial"/>
                <a:cs typeface="Arial"/>
              </a:rPr>
              <a:t>dụng </a:t>
            </a:r>
            <a:r>
              <a:rPr spc="-2" dirty="0">
                <a:latin typeface="Arial"/>
                <a:cs typeface="Arial"/>
              </a:rPr>
              <a:t>để truy cập các </a:t>
            </a:r>
            <a:r>
              <a:rPr spc="-4" dirty="0">
                <a:latin typeface="Arial"/>
                <a:cs typeface="Arial"/>
              </a:rPr>
              <a:t>phần </a:t>
            </a:r>
            <a:r>
              <a:rPr dirty="0" err="1">
                <a:latin typeface="Arial"/>
                <a:cs typeface="Arial"/>
              </a:rPr>
              <a:t>tử</a:t>
            </a:r>
            <a:r>
              <a:rPr spc="22" dirty="0">
                <a:latin typeface="Arial"/>
                <a:cs typeface="Arial"/>
              </a:rPr>
              <a:t> </a:t>
            </a:r>
            <a:r>
              <a:rPr dirty="0" err="1" smtClean="0">
                <a:latin typeface="Arial"/>
                <a:cs typeface="Arial"/>
              </a:rPr>
              <a:t>trên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spc="-2" dirty="0" err="1" smtClean="0">
                <a:latin typeface="Arial"/>
                <a:cs typeface="Arial"/>
              </a:rPr>
              <a:t>trang</a:t>
            </a:r>
            <a:r>
              <a:rPr dirty="0" smtClean="0">
                <a:latin typeface="Arial"/>
                <a:cs typeface="Arial"/>
              </a:rPr>
              <a:t> </a:t>
            </a:r>
            <a:r>
              <a:rPr spc="-7" dirty="0">
                <a:latin typeface="Arial"/>
                <a:cs typeface="Arial"/>
              </a:rPr>
              <a:t>web.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121" y="78760"/>
            <a:ext cx="182857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Đối tượng </a:t>
            </a:r>
            <a:r>
              <a:rPr spc="-4" dirty="0"/>
              <a:t>String</a:t>
            </a:r>
            <a:r>
              <a:rPr dirty="0"/>
              <a:t> </a:t>
            </a:r>
            <a:r>
              <a:rPr spc="-2" dirty="0"/>
              <a:t>1-3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23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4373" y="450943"/>
            <a:ext cx="3711942" cy="350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4373" y="782859"/>
            <a:ext cx="3683556" cy="301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4657" y="477639"/>
            <a:ext cx="3544102" cy="502748"/>
          </a:xfrm>
          <a:prstGeom prst="rect">
            <a:avLst/>
          </a:prstGeom>
        </p:spPr>
        <p:txBody>
          <a:bodyPr vert="horz" wrap="square" lIns="0" tIns="22565" rIns="0" bIns="0" rtlCol="0">
            <a:spAutoFit/>
          </a:bodyPr>
          <a:lstStyle/>
          <a:p>
            <a:pPr marL="5571" marR="2229">
              <a:lnSpc>
                <a:spcPts val="820"/>
              </a:lnSpc>
              <a:spcBef>
                <a:spcPts val="178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Strings trong JavaScript là tập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ký tự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được đặt trong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cặp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ngoặc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kép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hoặc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cặp 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ngoặc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đơn.</a:t>
            </a:r>
            <a:endParaRPr>
              <a:latin typeface="Arial"/>
              <a:cs typeface="Arial"/>
            </a:endParaRPr>
          </a:p>
          <a:p>
            <a:pPr>
              <a:spcBef>
                <a:spcPts val="20"/>
              </a:spcBef>
            </a:pPr>
            <a:endParaRPr sz="900">
              <a:latin typeface="Times New Roman"/>
              <a:cs typeface="Times New Roman"/>
            </a:endParaRPr>
          </a:p>
          <a:p>
            <a:pPr marL="5571">
              <a:spcBef>
                <a:spcPts val="2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Đối tượng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String cho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phép thực hiện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thao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trên dữ liệu dạng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văn</a:t>
            </a:r>
            <a:r>
              <a:rPr spc="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bản</a:t>
            </a:r>
            <a:endParaRPr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4740" y="1867027"/>
            <a:ext cx="3546908" cy="8393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034821"/>
              </p:ext>
            </p:extLst>
          </p:nvPr>
        </p:nvGraphicFramePr>
        <p:xfrm>
          <a:off x="198040" y="1870428"/>
          <a:ext cx="3531999" cy="8295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8707"/>
                <a:gridCol w="2643292"/>
              </a:tblGrid>
              <a:tr h="258459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Thuộc</a:t>
                      </a: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tính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86436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277495" algn="ctr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86436" marB="0">
                    <a:solidFill>
                      <a:srgbClr val="943735"/>
                    </a:solidFill>
                  </a:tcPr>
                </a:tc>
              </a:tr>
              <a:tr h="21736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length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267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600" dirty="0">
                        <a:latin typeface="Times New Roman"/>
                        <a:cs typeface="Times New Roman"/>
                      </a:endParaRPr>
                    </a:p>
                    <a:p>
                      <a:pPr marL="369570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Lấy số ký tự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trong một</a:t>
                      </a:r>
                      <a:r>
                        <a:rPr sz="6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chuỗi.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2267" marB="0">
                    <a:solidFill>
                      <a:srgbClr val="D6E3BC"/>
                    </a:solidFill>
                  </a:tcPr>
                </a:tc>
              </a:tr>
              <a:tr h="35368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prototype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369570" marR="83820">
                        <a:lnSpc>
                          <a:spcPct val="143800"/>
                        </a:lnSpc>
                        <a:spcBef>
                          <a:spcPts val="965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Bổ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sung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thêm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thuộc tính và phương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thức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người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dùng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định nghĩa cho thể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hiện của</a:t>
                      </a:r>
                      <a:r>
                        <a:rPr sz="600" spc="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String.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4696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245350" y="1175981"/>
            <a:ext cx="2831706" cy="609496"/>
          </a:xfrm>
          <a:prstGeom prst="rect">
            <a:avLst/>
          </a:prstGeom>
        </p:spPr>
        <p:txBody>
          <a:bodyPr vert="horz" wrap="square" lIns="0" tIns="27021" rIns="0" bIns="0" rtlCol="0">
            <a:spAutoFit/>
          </a:bodyPr>
          <a:lstStyle/>
          <a:p>
            <a:pPr marL="125916" indent="-120344">
              <a:spcBef>
                <a:spcPts val="21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dụ:</a:t>
            </a:r>
          </a:p>
          <a:p>
            <a:pPr marL="128701">
              <a:spcBef>
                <a:spcPts val="136"/>
              </a:spcBef>
            </a:pPr>
            <a:r>
              <a:rPr sz="700" spc="-2" dirty="0">
                <a:latin typeface="Courier New"/>
                <a:cs typeface="Courier New"/>
              </a:rPr>
              <a:t>var object_name = new String(“Set of characters”)</a:t>
            </a:r>
            <a:r>
              <a:rPr sz="700" spc="37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;</a:t>
            </a:r>
            <a:endParaRPr sz="7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700" dirty="0">
              <a:latin typeface="Times New Roman"/>
              <a:cs typeface="Times New Roman"/>
            </a:endParaRPr>
          </a:p>
          <a:p>
            <a:pPr marL="125916" indent="-120344"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Các </a:t>
            </a:r>
            <a:r>
              <a:rPr spc="2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</a:t>
            </a:r>
            <a:r>
              <a:rPr spc="2" dirty="0">
                <a:latin typeface="Calibri"/>
                <a:cs typeface="Calibri"/>
              </a:rPr>
              <a:t>của</a:t>
            </a:r>
            <a:r>
              <a:rPr spc="-2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String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9631" y="78760"/>
            <a:ext cx="1828850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Đối tượng </a:t>
            </a:r>
            <a:r>
              <a:rPr spc="-4" dirty="0"/>
              <a:t>String</a:t>
            </a:r>
            <a:r>
              <a:rPr spc="-13" dirty="0"/>
              <a:t> </a:t>
            </a:r>
            <a:r>
              <a:rPr dirty="0"/>
              <a:t>2-3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24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94740" y="540724"/>
            <a:ext cx="3579915" cy="22962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915812"/>
              </p:ext>
            </p:extLst>
          </p:nvPr>
        </p:nvGraphicFramePr>
        <p:xfrm>
          <a:off x="198041" y="544124"/>
          <a:ext cx="3564732" cy="228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9365"/>
                <a:gridCol w="2925367"/>
              </a:tblGrid>
              <a:tr h="340078">
                <a:tc>
                  <a:txBody>
                    <a:bodyPr/>
                    <a:lstStyle/>
                    <a:p>
                      <a:pPr marL="0" marR="240029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Phương 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thức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58947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38735" algn="ctr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86153" marB="0">
                    <a:solidFill>
                      <a:srgbClr val="943735"/>
                    </a:solidFill>
                  </a:tcPr>
                </a:tc>
              </a:tr>
              <a:tr h="18590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charAt()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3017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Lấy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một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ký tự từ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một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vị trí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cụ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thể trong một chuỗi.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D6E3BC"/>
                    </a:solidFill>
                  </a:tcPr>
                </a:tc>
              </a:tr>
              <a:tr h="2717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concat()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30175" marR="81280">
                        <a:lnSpc>
                          <a:spcPct val="103099"/>
                        </a:lnSpc>
                        <a:spcBef>
                          <a:spcPts val="944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Nối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các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ký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tự từ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một chuỗi với các ký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tự từ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một chuỗi khác và trả ra một chuỗi mới </a:t>
                      </a:r>
                      <a:r>
                        <a:rPr sz="600" spc="15" dirty="0">
                          <a:latin typeface="Arial"/>
                          <a:cs typeface="Arial"/>
                        </a:rPr>
                        <a:t>duy 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nhất.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3562" marB="0">
                    <a:solidFill>
                      <a:srgbClr val="F1DCDB"/>
                    </a:solidFill>
                  </a:tcPr>
                </a:tc>
              </a:tr>
              <a:tr h="2176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indexOf()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3017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Lấy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vị trí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mà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tại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đó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chuỗi giá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trị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tim thấy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đầu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tiên xuất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hiện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trong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chuỗi.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D6E3BC"/>
                    </a:solidFill>
                  </a:tcPr>
                </a:tc>
              </a:tr>
              <a:tr h="2176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lastIndexOf()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3017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Lấy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vị trí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mà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tại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đó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chuỗi giá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trị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tim thấy cuối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cùng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xuất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hiện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trong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chuỗi.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F1DCDB"/>
                    </a:solidFill>
                  </a:tcPr>
                </a:tc>
              </a:tr>
              <a:tr h="2176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replace()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3017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Thay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thế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các mẫu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tìm thấy trong chuỗi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bằng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một chuỗi</a:t>
                      </a:r>
                      <a:r>
                        <a:rPr sz="6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khác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D6E3BC"/>
                    </a:solidFill>
                  </a:tcPr>
                </a:tc>
              </a:tr>
              <a:tr h="2176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search()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3017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15" dirty="0">
                          <a:latin typeface="Arial"/>
                          <a:cs typeface="Arial"/>
                        </a:rPr>
                        <a:t>Tìm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kiếm các mẫu phù hợp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với chuỗi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đưa</a:t>
                      </a:r>
                      <a:r>
                        <a:rPr sz="6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vào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F1DCDB"/>
                    </a:solidFill>
                  </a:tcPr>
                </a:tc>
              </a:tr>
              <a:tr h="19497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split()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3017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Chia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chuỗi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thành các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chuỗi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con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trả về một</a:t>
                      </a:r>
                      <a:r>
                        <a:rPr sz="6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mảng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D6E3BC"/>
                    </a:solidFill>
                  </a:tcPr>
                </a:tc>
              </a:tr>
              <a:tr h="19951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substring()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3077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30175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Lấy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một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phần của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một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chuỗi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3077" marB="0">
                    <a:solidFill>
                      <a:srgbClr val="D6E3BC"/>
                    </a:solidFill>
                  </a:tcPr>
                </a:tc>
              </a:tr>
              <a:tr h="22218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toLowerCase()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6121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30175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Chuyển chuỗi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thành chữ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hoa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61214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245350" y="368962"/>
            <a:ext cx="1749359" cy="130143"/>
          </a:xfrm>
          <a:prstGeom prst="rect">
            <a:avLst/>
          </a:prstGeom>
        </p:spPr>
        <p:txBody>
          <a:bodyPr vert="horz" wrap="square" lIns="0" tIns="6964" rIns="0" bIns="0" rtlCol="0">
            <a:spAutoFit/>
          </a:bodyPr>
          <a:lstStyle/>
          <a:p>
            <a:pPr marL="125916" indent="-120344">
              <a:spcBef>
                <a:spcPts val="5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Các phương thức của đối tượng</a:t>
            </a:r>
            <a:r>
              <a:rPr spc="-5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String.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82857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Đối tượng String</a:t>
            </a:r>
            <a:r>
              <a:rPr spc="-22" dirty="0"/>
              <a:t> </a:t>
            </a:r>
            <a:r>
              <a:rPr dirty="0"/>
              <a:t>3-3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64307" y="368531"/>
            <a:ext cx="3429679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99729" indent="-94158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00008" algn="l"/>
              </a:tabLst>
            </a:pPr>
            <a:r>
              <a:rPr dirty="0" err="1">
                <a:latin typeface="Calibri"/>
                <a:cs typeface="Calibri"/>
              </a:rPr>
              <a:t>Ví</a:t>
            </a:r>
            <a:r>
              <a:rPr spc="-2" dirty="0">
                <a:latin typeface="Calibri"/>
                <a:cs typeface="Calibri"/>
              </a:rPr>
              <a:t> </a:t>
            </a:r>
            <a:r>
              <a:rPr spc="2" dirty="0" err="1" smtClean="0">
                <a:latin typeface="Calibri"/>
                <a:cs typeface="Calibri"/>
              </a:rPr>
              <a:t>dụ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7806" y="539750"/>
            <a:ext cx="3505200" cy="1190284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115051">
              <a:spcBef>
                <a:spcPts val="42"/>
              </a:spcBef>
            </a:pPr>
            <a:r>
              <a:rPr lang="vi-VN" sz="700" spc="-2" dirty="0">
                <a:latin typeface="Courier New"/>
                <a:cs typeface="Courier New"/>
              </a:rPr>
              <a:t>&lt;script&gt;</a:t>
            </a:r>
          </a:p>
          <a:p>
            <a:pPr marL="115051">
              <a:spcBef>
                <a:spcPts val="42"/>
              </a:spcBef>
            </a:pPr>
            <a:r>
              <a:rPr lang="vi-VN" sz="700" spc="-2" dirty="0">
                <a:latin typeface="Courier New"/>
                <a:cs typeface="Courier New"/>
              </a:rPr>
              <a:t>var full_name=new String(‘David James Taylor’);</a:t>
            </a:r>
          </a:p>
          <a:p>
            <a:pPr marL="115051">
              <a:spcBef>
                <a:spcPts val="42"/>
              </a:spcBef>
            </a:pPr>
            <a:r>
              <a:rPr lang="vi-VN" sz="700" spc="-2" dirty="0">
                <a:latin typeface="Courier New"/>
                <a:cs typeface="Courier New"/>
              </a:rPr>
              <a:t>document.write(‘Number of Characters are: ‘ +full_name.length+</a:t>
            </a:r>
          </a:p>
          <a:p>
            <a:pPr marL="115051">
              <a:spcBef>
                <a:spcPts val="42"/>
              </a:spcBef>
            </a:pPr>
            <a:r>
              <a:rPr lang="vi-VN" sz="700" spc="-2" dirty="0">
                <a:latin typeface="Courier New"/>
                <a:cs typeface="Courier New"/>
              </a:rPr>
              <a:t>‘&lt;BR/&gt;’);</a:t>
            </a:r>
          </a:p>
          <a:p>
            <a:pPr marL="115051">
              <a:spcBef>
                <a:spcPts val="42"/>
              </a:spcBef>
            </a:pPr>
            <a:r>
              <a:rPr lang="vi-VN" sz="700" spc="-2" dirty="0">
                <a:latin typeface="Courier New"/>
                <a:cs typeface="Courier New"/>
              </a:rPr>
              <a:t>document.write(‘Character at Position 6 is: ‘</a:t>
            </a:r>
          </a:p>
          <a:p>
            <a:pPr marL="115051">
              <a:spcBef>
                <a:spcPts val="42"/>
              </a:spcBef>
            </a:pPr>
            <a:r>
              <a:rPr lang="vi-VN" sz="700" spc="-2" dirty="0">
                <a:latin typeface="Courier New"/>
                <a:cs typeface="Courier New"/>
              </a:rPr>
              <a:t>+full_name.charAt(6)+ ‘&lt;BR/&gt;’);</a:t>
            </a:r>
          </a:p>
          <a:p>
            <a:pPr marL="115051">
              <a:spcBef>
                <a:spcPts val="42"/>
              </a:spcBef>
            </a:pPr>
            <a:r>
              <a:rPr lang="vi-VN" sz="700" spc="-2" dirty="0">
                <a:latin typeface="Courier New"/>
                <a:cs typeface="Courier New"/>
              </a:rPr>
              <a:t>document.write(‘Student\’s Name and their Father\’s name are:</a:t>
            </a:r>
          </a:p>
          <a:p>
            <a:pPr marL="115051">
              <a:spcBef>
                <a:spcPts val="42"/>
              </a:spcBef>
            </a:pPr>
            <a:r>
              <a:rPr lang="vi-VN" sz="700" spc="-2" dirty="0">
                <a:latin typeface="Courier New"/>
                <a:cs typeface="Courier New"/>
              </a:rPr>
              <a:t>‘ +full_name.split(‘ ‘,2)+ ‘&lt;BR/&gt;’);</a:t>
            </a:r>
          </a:p>
          <a:p>
            <a:pPr marL="115051">
              <a:spcBef>
                <a:spcPts val="42"/>
              </a:spcBef>
            </a:pPr>
            <a:r>
              <a:rPr lang="vi-VN" sz="700" spc="-2" dirty="0">
                <a:latin typeface="Courier New"/>
                <a:cs typeface="Courier New"/>
              </a:rPr>
              <a:t>document.write(‘Student\’s Full Name is: ‘</a:t>
            </a:r>
          </a:p>
          <a:p>
            <a:pPr marL="115051">
              <a:spcBef>
                <a:spcPts val="42"/>
              </a:spcBef>
            </a:pPr>
            <a:r>
              <a:rPr lang="vi-VN" sz="700" spc="-2" dirty="0">
                <a:latin typeface="Courier New"/>
                <a:cs typeface="Courier New"/>
              </a:rPr>
              <a:t>+full_name.toUpperCase());</a:t>
            </a:r>
          </a:p>
          <a:p>
            <a:pPr marL="115051">
              <a:spcBef>
                <a:spcPts val="42"/>
              </a:spcBef>
            </a:pPr>
            <a:r>
              <a:rPr lang="vi-VN" sz="700" spc="-2" dirty="0">
                <a:latin typeface="Courier New"/>
                <a:cs typeface="Courier New"/>
              </a:rPr>
              <a:t>&lt;/script&gt;</a:t>
            </a:r>
            <a:endParaRPr sz="700" dirty="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58383" y="1938778"/>
            <a:ext cx="1592740" cy="6033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14" y="78760"/>
            <a:ext cx="1787592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Đối tượng </a:t>
            </a:r>
            <a:r>
              <a:rPr spc="-4" dirty="0"/>
              <a:t>Math</a:t>
            </a:r>
            <a:r>
              <a:rPr spc="-29" dirty="0"/>
              <a:t> </a:t>
            </a:r>
            <a:r>
              <a:rPr spc="-2" dirty="0"/>
              <a:t>1-2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26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4373" y="450943"/>
            <a:ext cx="3683556" cy="350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4373" y="765175"/>
            <a:ext cx="3683556" cy="6944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45350" y="1846282"/>
            <a:ext cx="3411456" cy="499194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Cú pháp gọi phương</a:t>
            </a:r>
            <a:r>
              <a:rPr spc="4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thức:</a:t>
            </a:r>
          </a:p>
          <a:p>
            <a:pPr marL="125916" marR="70201" indent="2507">
              <a:spcBef>
                <a:spcPts val="600"/>
              </a:spcBef>
              <a:tabLst>
                <a:tab pos="476920" algn="l"/>
              </a:tabLst>
            </a:pPr>
            <a:r>
              <a:rPr lang="en-US" sz="700" spc="-2" dirty="0">
                <a:latin typeface="Courier New"/>
                <a:cs typeface="Courier New"/>
              </a:rPr>
              <a:t>var </a:t>
            </a:r>
            <a:r>
              <a:rPr lang="en-US" sz="700" spc="-2" dirty="0" err="1">
                <a:latin typeface="Courier New"/>
                <a:cs typeface="Courier New"/>
              </a:rPr>
              <a:t>variable_name</a:t>
            </a:r>
            <a:r>
              <a:rPr lang="en-US" sz="700" spc="-2" dirty="0">
                <a:latin typeface="Courier New"/>
                <a:cs typeface="Courier New"/>
              </a:rPr>
              <a:t> = </a:t>
            </a:r>
            <a:r>
              <a:rPr lang="en-US" sz="700" spc="-2" dirty="0" err="1">
                <a:latin typeface="Courier New"/>
                <a:cs typeface="Courier New"/>
              </a:rPr>
              <a:t>Math.MethodName</a:t>
            </a:r>
            <a:r>
              <a:rPr lang="en-US" sz="700" spc="-2" dirty="0">
                <a:latin typeface="Courier New"/>
                <a:cs typeface="Courier New"/>
              </a:rPr>
              <a:t>(optional list of</a:t>
            </a:r>
          </a:p>
          <a:p>
            <a:pPr marL="125916" marR="70201" indent="2507">
              <a:spcBef>
                <a:spcPts val="600"/>
              </a:spcBef>
              <a:tabLst>
                <a:tab pos="476920" algn="l"/>
              </a:tabLst>
            </a:pPr>
            <a:r>
              <a:rPr lang="en-US" sz="700" spc="-2" dirty="0">
                <a:latin typeface="Courier New"/>
                <a:cs typeface="Courier New"/>
              </a:rPr>
              <a:t>parameters);</a:t>
            </a:r>
            <a:endParaRPr sz="700" dirty="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4656" y="477639"/>
            <a:ext cx="3508345" cy="1286061"/>
          </a:xfrm>
          <a:prstGeom prst="rect">
            <a:avLst/>
          </a:prstGeom>
        </p:spPr>
        <p:txBody>
          <a:bodyPr vert="horz" wrap="square" lIns="0" tIns="22565" rIns="0" bIns="0" rtlCol="0">
            <a:spAutoFit/>
          </a:bodyPr>
          <a:lstStyle/>
          <a:p>
            <a:pPr marL="5571" marR="94715">
              <a:lnSpc>
                <a:spcPts val="820"/>
              </a:lnSpc>
              <a:spcBef>
                <a:spcPts val="178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Đối tượng Math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phép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người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dùng thực hiện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phép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toán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trên 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giá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trị  số.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1"/>
              </a:spcBef>
            </a:pPr>
            <a:endParaRPr sz="700" dirty="0">
              <a:latin typeface="Times New Roman"/>
              <a:cs typeface="Times New Roman"/>
            </a:endParaRPr>
          </a:p>
          <a:p>
            <a:pPr marL="5571" marR="80508">
              <a:lnSpc>
                <a:spcPts val="820"/>
              </a:lnSpc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Đối tượng Math là một đối tượng được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xác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định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trước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mà cung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cấp 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thuộc  tính tĩnh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phương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thức để thực hiện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hoạt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động toán</a:t>
            </a:r>
            <a:r>
              <a:rPr spc="4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học.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5571" marR="2229">
              <a:lnSpc>
                <a:spcPts val="825"/>
              </a:lnSpc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Thuộc tính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phương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thức được khai báo là tĩnh,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vì vậy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chúng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thể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được gọi 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trực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tiếp với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tên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đối</a:t>
            </a:r>
            <a:r>
              <a:rPr spc="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tượng.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9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136780" indent="-120623">
              <a:buClr>
                <a:srgbClr val="AC1317"/>
              </a:buClr>
              <a:buSzPct val="151351"/>
              <a:buFont typeface="Wingdings"/>
              <a:buChar char=""/>
              <a:tabLst>
                <a:tab pos="137059" algn="l"/>
              </a:tabLst>
            </a:pPr>
            <a:r>
              <a:rPr dirty="0">
                <a:latin typeface="Calibri"/>
                <a:cs typeface="Calibri"/>
              </a:rPr>
              <a:t>Cú pháp gọi </a:t>
            </a:r>
            <a:r>
              <a:rPr spc="2" dirty="0">
                <a:latin typeface="Calibri"/>
                <a:cs typeface="Calibri"/>
              </a:rPr>
              <a:t>thuộc</a:t>
            </a:r>
            <a:r>
              <a:rPr spc="-1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tính:</a:t>
            </a:r>
          </a:p>
          <a:p>
            <a:pPr marL="139287">
              <a:spcBef>
                <a:spcPts val="138"/>
              </a:spcBef>
            </a:pPr>
            <a:r>
              <a:rPr sz="700" spc="-2" dirty="0">
                <a:latin typeface="Courier New"/>
                <a:cs typeface="Courier New"/>
              </a:rPr>
              <a:t>var variable_name =</a:t>
            </a:r>
            <a:r>
              <a:rPr sz="700" spc="13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Math.PropertyName;</a:t>
            </a:r>
            <a:endParaRPr sz="7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787867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Đối tượng </a:t>
            </a:r>
            <a:r>
              <a:rPr spc="-4" dirty="0"/>
              <a:t>Math</a:t>
            </a:r>
            <a:r>
              <a:rPr spc="-24" dirty="0"/>
              <a:t> </a:t>
            </a:r>
            <a:r>
              <a:rPr spc="-4" dirty="0"/>
              <a:t>2-2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3664" y="417502"/>
            <a:ext cx="3580410" cy="1335320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57952" indent="-152380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57952" algn="l"/>
                <a:tab pos="158230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dụ</a:t>
            </a:r>
            <a:endParaRPr dirty="0">
              <a:latin typeface="Calibri"/>
              <a:cs typeface="Calibri"/>
            </a:endParaRPr>
          </a:p>
          <a:p>
            <a:pPr marL="160737">
              <a:spcBef>
                <a:spcPts val="978"/>
              </a:spcBef>
            </a:pPr>
            <a:r>
              <a:rPr sz="700" spc="-2" dirty="0">
                <a:latin typeface="Courier New"/>
                <a:cs typeface="Courier New"/>
              </a:rPr>
              <a:t>&lt;script&gt;</a:t>
            </a:r>
            <a:endParaRPr sz="700" dirty="0">
              <a:latin typeface="Courier New"/>
              <a:cs typeface="Courier New"/>
            </a:endParaRPr>
          </a:p>
          <a:p>
            <a:pPr marL="267710"/>
            <a:r>
              <a:rPr sz="700" spc="-2" dirty="0">
                <a:latin typeface="Courier New"/>
                <a:cs typeface="Courier New"/>
              </a:rPr>
              <a:t>var full_name=new String(‘David James</a:t>
            </a:r>
            <a:r>
              <a:rPr sz="700" spc="13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Taylor’);</a:t>
            </a:r>
            <a:endParaRPr sz="700" dirty="0">
              <a:latin typeface="Courier New"/>
              <a:cs typeface="Courier New"/>
            </a:endParaRPr>
          </a:p>
          <a:p>
            <a:pPr marL="157952" marR="2229" indent="109479">
              <a:spcBef>
                <a:spcPts val="2"/>
              </a:spcBef>
            </a:pPr>
            <a:r>
              <a:rPr sz="700" spc="-2" dirty="0">
                <a:latin typeface="Courier New"/>
                <a:cs typeface="Courier New"/>
              </a:rPr>
              <a:t>document.write(‘Number of Characters are: ‘ +full_name.length+  ‘&lt;BR/&gt;’);</a:t>
            </a:r>
            <a:endParaRPr sz="700" dirty="0">
              <a:latin typeface="Courier New"/>
              <a:cs typeface="Courier New"/>
            </a:endParaRPr>
          </a:p>
          <a:p>
            <a:pPr marL="267710" marR="1693175"/>
            <a:r>
              <a:rPr sz="700" spc="-2" dirty="0">
                <a:latin typeface="Courier New"/>
                <a:cs typeface="Courier New"/>
              </a:rPr>
              <a:t>var area =Math.floor(tempArea);  return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area;</a:t>
            </a:r>
            <a:endParaRPr sz="700" dirty="0">
              <a:latin typeface="Courier New"/>
              <a:cs typeface="Courier New"/>
            </a:endParaRPr>
          </a:p>
          <a:p>
            <a:pPr marL="267710"/>
            <a:r>
              <a:rPr sz="700" spc="-2" dirty="0">
                <a:latin typeface="Courier New"/>
                <a:cs typeface="Courier New"/>
              </a:rPr>
              <a:t>}</a:t>
            </a:r>
            <a:endParaRPr sz="700" dirty="0">
              <a:latin typeface="Courier New"/>
              <a:cs typeface="Courier New"/>
            </a:endParaRPr>
          </a:p>
          <a:p>
            <a:pPr marL="267710"/>
            <a:r>
              <a:rPr sz="700" spc="-2" dirty="0">
                <a:latin typeface="Courier New"/>
                <a:cs typeface="Courier New"/>
              </a:rPr>
              <a:t>alert(‘Area of circle is: ‘</a:t>
            </a:r>
            <a:r>
              <a:rPr sz="700" spc="15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+area_circle(5));</a:t>
            </a:r>
            <a:endParaRPr sz="700" dirty="0">
              <a:latin typeface="Courier New"/>
              <a:cs typeface="Courier New"/>
            </a:endParaRPr>
          </a:p>
          <a:p>
            <a:pPr marL="160737"/>
            <a:r>
              <a:rPr sz="700" spc="-2" dirty="0">
                <a:latin typeface="Courier New"/>
                <a:cs typeface="Courier New"/>
              </a:rPr>
              <a:t>&lt;/script&gt;</a:t>
            </a:r>
            <a:endParaRPr sz="700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93350" y="1835150"/>
            <a:ext cx="2009287" cy="731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121" y="78760"/>
            <a:ext cx="1726254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Đối tượng </a:t>
            </a:r>
            <a:r>
              <a:rPr spc="-9" dirty="0"/>
              <a:t>Date</a:t>
            </a:r>
            <a:r>
              <a:rPr spc="-31" dirty="0"/>
              <a:t> </a:t>
            </a:r>
            <a:r>
              <a:rPr spc="-2" dirty="0"/>
              <a:t>1-3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28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4373" y="450943"/>
            <a:ext cx="3683556" cy="350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4373" y="765175"/>
            <a:ext cx="3683556" cy="6944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4657" y="477639"/>
            <a:ext cx="3475888" cy="897805"/>
          </a:xfrm>
          <a:prstGeom prst="rect">
            <a:avLst/>
          </a:prstGeom>
        </p:spPr>
        <p:txBody>
          <a:bodyPr vert="horz" wrap="square" lIns="0" tIns="22565" rIns="0" bIns="0" rtlCol="0">
            <a:spAutoFit/>
          </a:bodyPr>
          <a:lstStyle/>
          <a:p>
            <a:pPr marL="5571" marR="135387">
              <a:lnSpc>
                <a:spcPts val="820"/>
              </a:lnSpc>
              <a:spcBef>
                <a:spcPts val="178"/>
              </a:spcBef>
            </a:pPr>
            <a:r>
              <a:rPr spc="-2" dirty="0">
                <a:latin typeface="Arial"/>
                <a:cs typeface="Arial"/>
              </a:rPr>
              <a:t>Đối tượng Date </a:t>
            </a:r>
            <a:r>
              <a:rPr dirty="0">
                <a:latin typeface="Arial"/>
                <a:cs typeface="Arial"/>
              </a:rPr>
              <a:t>cho </a:t>
            </a:r>
            <a:r>
              <a:rPr spc="-2" dirty="0">
                <a:latin typeface="Arial"/>
                <a:cs typeface="Arial"/>
              </a:rPr>
              <a:t>phép bạn định </a:t>
            </a:r>
            <a:r>
              <a:rPr spc="-4" dirty="0">
                <a:latin typeface="Arial"/>
                <a:cs typeface="Arial"/>
              </a:rPr>
              <a:t>nghĩa </a:t>
            </a:r>
            <a:r>
              <a:rPr dirty="0">
                <a:latin typeface="Arial"/>
                <a:cs typeface="Arial"/>
              </a:rPr>
              <a:t>và </a:t>
            </a:r>
            <a:r>
              <a:rPr spc="-2" dirty="0">
                <a:latin typeface="Arial"/>
                <a:cs typeface="Arial"/>
              </a:rPr>
              <a:t>thao </a:t>
            </a:r>
            <a:r>
              <a:rPr dirty="0">
                <a:latin typeface="Arial"/>
                <a:cs typeface="Arial"/>
              </a:rPr>
              <a:t>tác các </a:t>
            </a:r>
            <a:r>
              <a:rPr spc="-2" dirty="0">
                <a:latin typeface="Arial"/>
                <a:cs typeface="Arial"/>
              </a:rPr>
              <a:t>giá </a:t>
            </a:r>
            <a:r>
              <a:rPr dirty="0">
                <a:latin typeface="Arial"/>
                <a:cs typeface="Arial"/>
              </a:rPr>
              <a:t>trị </a:t>
            </a:r>
            <a:r>
              <a:rPr spc="-2" dirty="0">
                <a:latin typeface="Arial"/>
                <a:cs typeface="Arial"/>
              </a:rPr>
              <a:t>ngày </a:t>
            </a:r>
            <a:r>
              <a:rPr dirty="0">
                <a:latin typeface="Arial"/>
                <a:cs typeface="Arial"/>
              </a:rPr>
              <a:t>và </a:t>
            </a:r>
            <a:r>
              <a:rPr spc="-2" dirty="0">
                <a:latin typeface="Arial"/>
                <a:cs typeface="Arial"/>
              </a:rPr>
              <a:t>thời  gian lập</a:t>
            </a:r>
            <a:r>
              <a:rPr spc="2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trình.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1"/>
              </a:spcBef>
            </a:pPr>
            <a:endParaRPr sz="700" dirty="0">
              <a:latin typeface="Times New Roman"/>
              <a:cs typeface="Times New Roman"/>
            </a:endParaRPr>
          </a:p>
          <a:p>
            <a:pPr marL="5571" marR="62122">
              <a:lnSpc>
                <a:spcPts val="820"/>
              </a:lnSpc>
            </a:pPr>
            <a:r>
              <a:rPr spc="-2" dirty="0">
                <a:latin typeface="Arial"/>
                <a:cs typeface="Arial"/>
              </a:rPr>
              <a:t>Nó hỗ </a:t>
            </a:r>
            <a:r>
              <a:rPr dirty="0">
                <a:latin typeface="Arial"/>
                <a:cs typeface="Arial"/>
              </a:rPr>
              <a:t>trợ cả </a:t>
            </a:r>
            <a:r>
              <a:rPr spc="-2" dirty="0">
                <a:latin typeface="Arial"/>
                <a:cs typeface="Arial"/>
              </a:rPr>
              <a:t>hai </a:t>
            </a:r>
            <a:r>
              <a:rPr spc="-4" dirty="0">
                <a:latin typeface="Arial"/>
                <a:cs typeface="Arial"/>
              </a:rPr>
              <a:t>Universal Coordinated </a:t>
            </a:r>
            <a:r>
              <a:rPr spc="-9" dirty="0">
                <a:latin typeface="Arial"/>
                <a:cs typeface="Arial"/>
              </a:rPr>
              <a:t>Time </a:t>
            </a:r>
            <a:r>
              <a:rPr spc="-2" dirty="0">
                <a:latin typeface="Arial"/>
                <a:cs typeface="Arial"/>
              </a:rPr>
              <a:t>(UTC) </a:t>
            </a:r>
            <a:r>
              <a:rPr dirty="0">
                <a:latin typeface="Arial"/>
                <a:cs typeface="Arial"/>
              </a:rPr>
              <a:t>và </a:t>
            </a:r>
            <a:r>
              <a:rPr spc="-4" dirty="0">
                <a:latin typeface="Arial"/>
                <a:cs typeface="Arial"/>
              </a:rPr>
              <a:t>Greenwich </a:t>
            </a:r>
            <a:r>
              <a:rPr spc="-2" dirty="0">
                <a:latin typeface="Arial"/>
                <a:cs typeface="Arial"/>
              </a:rPr>
              <a:t>Mean </a:t>
            </a:r>
            <a:r>
              <a:rPr spc="-9" dirty="0">
                <a:latin typeface="Arial"/>
                <a:cs typeface="Arial"/>
              </a:rPr>
              <a:t>Time  </a:t>
            </a:r>
            <a:r>
              <a:rPr dirty="0">
                <a:latin typeface="Arial"/>
                <a:cs typeface="Arial"/>
              </a:rPr>
              <a:t>(GMT).</a:t>
            </a:r>
          </a:p>
          <a:p>
            <a:pPr>
              <a:spcBef>
                <a:spcPts val="2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5571" marR="2229">
              <a:lnSpc>
                <a:spcPts val="825"/>
              </a:lnSpc>
            </a:pPr>
            <a:r>
              <a:rPr spc="-2" dirty="0">
                <a:latin typeface="Arial"/>
                <a:cs typeface="Arial"/>
              </a:rPr>
              <a:t>Đối tượng Date tính toán ngày tháng trong </a:t>
            </a:r>
            <a:r>
              <a:rPr spc="-4" dirty="0">
                <a:latin typeface="Arial"/>
                <a:cs typeface="Arial"/>
              </a:rPr>
              <a:t>phần </a:t>
            </a:r>
            <a:r>
              <a:rPr spc="-2" dirty="0">
                <a:latin typeface="Arial"/>
                <a:cs typeface="Arial"/>
              </a:rPr>
              <a:t>nghìn giây </a:t>
            </a:r>
            <a:r>
              <a:rPr dirty="0">
                <a:latin typeface="Arial"/>
                <a:cs typeface="Arial"/>
              </a:rPr>
              <a:t>từ </a:t>
            </a:r>
            <a:r>
              <a:rPr spc="-2" dirty="0">
                <a:latin typeface="Arial"/>
                <a:cs typeface="Arial"/>
              </a:rPr>
              <a:t>01 Tháng </a:t>
            </a:r>
            <a:r>
              <a:rPr dirty="0">
                <a:latin typeface="Arial"/>
                <a:cs typeface="Arial"/>
              </a:rPr>
              <a:t>1 </a:t>
            </a:r>
            <a:r>
              <a:rPr spc="-2" dirty="0">
                <a:latin typeface="Arial"/>
                <a:cs typeface="Arial"/>
              </a:rPr>
              <a:t>năm  </a:t>
            </a:r>
            <a:r>
              <a:rPr spc="-4" dirty="0">
                <a:latin typeface="Arial"/>
                <a:cs typeface="Arial"/>
              </a:rPr>
              <a:t>1970.</a:t>
            </a:r>
            <a:endParaRPr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04244" y="1970184"/>
            <a:ext cx="222246" cy="11306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700" spc="-2" dirty="0">
                <a:latin typeface="Courier New"/>
                <a:cs typeface="Courier New"/>
              </a:rPr>
              <a:t>day,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05927" y="1970184"/>
            <a:ext cx="275056" cy="11306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700" spc="-2" dirty="0">
                <a:latin typeface="Courier New"/>
                <a:cs typeface="Courier New"/>
              </a:rPr>
              <a:t>hour,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59870" y="1970184"/>
            <a:ext cx="434589" cy="220788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700" spc="-2" dirty="0">
                <a:latin typeface="Courier New"/>
                <a:cs typeface="Courier New"/>
              </a:rPr>
              <a:t>minutes,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5350" y="1498723"/>
            <a:ext cx="2379788" cy="80910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spc="-18" dirty="0">
                <a:latin typeface="Calibri"/>
                <a:cs typeface="Calibri"/>
              </a:rPr>
              <a:t>Tạo </a:t>
            </a:r>
            <a:r>
              <a:rPr dirty="0">
                <a:latin typeface="Calibri"/>
                <a:cs typeface="Calibri"/>
              </a:rPr>
              <a:t>đối tượng</a:t>
            </a:r>
            <a:r>
              <a:rPr spc="-6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Date:</a:t>
            </a:r>
          </a:p>
          <a:p>
            <a:pPr marL="128701">
              <a:spcBef>
                <a:spcPts val="980"/>
              </a:spcBef>
            </a:pPr>
            <a:r>
              <a:rPr sz="700" spc="-2" dirty="0">
                <a:latin typeface="Courier New"/>
                <a:cs typeface="Courier New"/>
              </a:rPr>
              <a:t>var object_name = new</a:t>
            </a:r>
            <a:r>
              <a:rPr sz="700" spc="7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Date();</a:t>
            </a:r>
            <a:endParaRPr sz="700" dirty="0">
              <a:latin typeface="Courier New"/>
              <a:cs typeface="Courier New"/>
            </a:endParaRPr>
          </a:p>
          <a:p>
            <a:pPr marL="125916" marR="2229" indent="2507">
              <a:tabLst>
                <a:tab pos="376632" algn="l"/>
                <a:tab pos="1057469" algn="l"/>
                <a:tab pos="1201770" algn="l"/>
                <a:tab pos="1453880" algn="l"/>
                <a:tab pos="2080394" algn="l"/>
              </a:tabLst>
            </a:pPr>
            <a:r>
              <a:rPr sz="700" spc="-2" dirty="0">
                <a:latin typeface="Courier New"/>
                <a:cs typeface="Courier New"/>
              </a:rPr>
              <a:t>var object_name = new Date(milliseconds);  var</a:t>
            </a:r>
            <a:r>
              <a:rPr sz="700" dirty="0">
                <a:latin typeface="Courier New"/>
                <a:cs typeface="Courier New"/>
              </a:rPr>
              <a:t>	o</a:t>
            </a:r>
            <a:r>
              <a:rPr sz="700" spc="-4" dirty="0">
                <a:latin typeface="Courier New"/>
                <a:cs typeface="Courier New"/>
              </a:rPr>
              <a:t>b</a:t>
            </a:r>
            <a:r>
              <a:rPr sz="700" spc="-2" dirty="0">
                <a:latin typeface="Courier New"/>
                <a:cs typeface="Courier New"/>
              </a:rPr>
              <a:t>j</a:t>
            </a:r>
            <a:r>
              <a:rPr sz="700" spc="-4" dirty="0">
                <a:latin typeface="Courier New"/>
                <a:cs typeface="Courier New"/>
              </a:rPr>
              <a:t>e</a:t>
            </a:r>
            <a:r>
              <a:rPr sz="700" spc="-2" dirty="0">
                <a:latin typeface="Courier New"/>
                <a:cs typeface="Courier New"/>
              </a:rPr>
              <a:t>c</a:t>
            </a:r>
            <a:r>
              <a:rPr sz="700" dirty="0">
                <a:latin typeface="Courier New"/>
                <a:cs typeface="Courier New"/>
              </a:rPr>
              <a:t>t</a:t>
            </a:r>
            <a:r>
              <a:rPr sz="700" spc="-4" dirty="0">
                <a:latin typeface="Courier New"/>
                <a:cs typeface="Courier New"/>
              </a:rPr>
              <a:t>_</a:t>
            </a:r>
            <a:r>
              <a:rPr sz="700" spc="2" dirty="0">
                <a:latin typeface="Courier New"/>
                <a:cs typeface="Courier New"/>
              </a:rPr>
              <a:t>n</a:t>
            </a:r>
            <a:r>
              <a:rPr sz="700" spc="-4" dirty="0">
                <a:latin typeface="Courier New"/>
                <a:cs typeface="Courier New"/>
              </a:rPr>
              <a:t>a</a:t>
            </a:r>
            <a:r>
              <a:rPr sz="700" spc="-2" dirty="0">
                <a:latin typeface="Courier New"/>
                <a:cs typeface="Courier New"/>
              </a:rPr>
              <a:t>me</a:t>
            </a:r>
            <a:r>
              <a:rPr sz="700" dirty="0">
                <a:latin typeface="Courier New"/>
                <a:cs typeface="Courier New"/>
              </a:rPr>
              <a:t>	</a:t>
            </a:r>
            <a:r>
              <a:rPr sz="700" spc="-2" dirty="0">
                <a:latin typeface="Courier New"/>
                <a:cs typeface="Courier New"/>
              </a:rPr>
              <a:t>=</a:t>
            </a:r>
            <a:r>
              <a:rPr sz="700" dirty="0">
                <a:latin typeface="Courier New"/>
                <a:cs typeface="Courier New"/>
              </a:rPr>
              <a:t>	</a:t>
            </a:r>
            <a:r>
              <a:rPr sz="700" spc="-4" dirty="0">
                <a:latin typeface="Courier New"/>
                <a:cs typeface="Courier New"/>
              </a:rPr>
              <a:t>n</a:t>
            </a:r>
            <a:r>
              <a:rPr sz="700" spc="2" dirty="0">
                <a:latin typeface="Courier New"/>
                <a:cs typeface="Courier New"/>
              </a:rPr>
              <a:t>e</a:t>
            </a:r>
            <a:r>
              <a:rPr sz="700" spc="-2" dirty="0">
                <a:latin typeface="Courier New"/>
                <a:cs typeface="Courier New"/>
              </a:rPr>
              <a:t>w</a:t>
            </a:r>
            <a:r>
              <a:rPr sz="700" dirty="0">
                <a:latin typeface="Courier New"/>
                <a:cs typeface="Courier New"/>
              </a:rPr>
              <a:t>	</a:t>
            </a:r>
            <a:r>
              <a:rPr sz="700" spc="-4" dirty="0">
                <a:latin typeface="Courier New"/>
                <a:cs typeface="Courier New"/>
              </a:rPr>
              <a:t>D</a:t>
            </a:r>
            <a:r>
              <a:rPr sz="700" spc="-2" dirty="0">
                <a:latin typeface="Courier New"/>
                <a:cs typeface="Courier New"/>
              </a:rPr>
              <a:t>a</a:t>
            </a:r>
            <a:r>
              <a:rPr sz="700" spc="-4" dirty="0">
                <a:latin typeface="Courier New"/>
                <a:cs typeface="Courier New"/>
              </a:rPr>
              <a:t>t</a:t>
            </a:r>
            <a:r>
              <a:rPr sz="700" spc="-2" dirty="0">
                <a:latin typeface="Courier New"/>
                <a:cs typeface="Courier New"/>
              </a:rPr>
              <a:t>e</a:t>
            </a:r>
            <a:r>
              <a:rPr sz="700" spc="-4" dirty="0">
                <a:latin typeface="Courier New"/>
                <a:cs typeface="Courier New"/>
              </a:rPr>
              <a:t>(</a:t>
            </a:r>
            <a:r>
              <a:rPr sz="700" spc="-2" dirty="0">
                <a:latin typeface="Courier New"/>
                <a:cs typeface="Courier New"/>
              </a:rPr>
              <a:t>y</a:t>
            </a:r>
            <a:r>
              <a:rPr sz="700" dirty="0">
                <a:latin typeface="Courier New"/>
                <a:cs typeface="Courier New"/>
              </a:rPr>
              <a:t>e</a:t>
            </a:r>
            <a:r>
              <a:rPr sz="700" spc="-4" dirty="0">
                <a:latin typeface="Courier New"/>
                <a:cs typeface="Courier New"/>
              </a:rPr>
              <a:t>a</a:t>
            </a:r>
            <a:r>
              <a:rPr sz="700" spc="-2" dirty="0">
                <a:latin typeface="Courier New"/>
                <a:cs typeface="Courier New"/>
              </a:rPr>
              <a:t>r,</a:t>
            </a:r>
            <a:r>
              <a:rPr sz="700" dirty="0">
                <a:latin typeface="Courier New"/>
                <a:cs typeface="Courier New"/>
              </a:rPr>
              <a:t>	m</a:t>
            </a:r>
            <a:r>
              <a:rPr sz="700" spc="-4" dirty="0">
                <a:latin typeface="Courier New"/>
                <a:cs typeface="Courier New"/>
              </a:rPr>
              <a:t>o</a:t>
            </a:r>
            <a:r>
              <a:rPr sz="700" spc="-2" dirty="0">
                <a:latin typeface="Courier New"/>
                <a:cs typeface="Courier New"/>
              </a:rPr>
              <a:t>n</a:t>
            </a:r>
            <a:r>
              <a:rPr sz="700" spc="-4" dirty="0">
                <a:latin typeface="Courier New"/>
                <a:cs typeface="Courier New"/>
              </a:rPr>
              <a:t>t</a:t>
            </a:r>
            <a:r>
              <a:rPr sz="700" spc="-2" dirty="0">
                <a:latin typeface="Courier New"/>
                <a:cs typeface="Courier New"/>
              </a:rPr>
              <a:t>h,  seconds,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milliseconds);</a:t>
            </a:r>
            <a:endParaRPr sz="700" dirty="0">
              <a:latin typeface="Courier New"/>
              <a:cs typeface="Courier New"/>
            </a:endParaRPr>
          </a:p>
          <a:p>
            <a:pPr marL="128701"/>
            <a:r>
              <a:rPr sz="700" spc="-2" dirty="0">
                <a:latin typeface="Courier New"/>
                <a:cs typeface="Courier New"/>
              </a:rPr>
              <a:t>var object_name = new</a:t>
            </a:r>
            <a:r>
              <a:rPr sz="700" spc="15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Date(“dateString”);</a:t>
            </a:r>
            <a:endParaRPr sz="7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121" y="78760"/>
            <a:ext cx="1726254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Đối tượng </a:t>
            </a:r>
            <a:r>
              <a:rPr spc="-11" dirty="0"/>
              <a:t>Date</a:t>
            </a:r>
            <a:r>
              <a:rPr spc="-24" dirty="0"/>
              <a:t> </a:t>
            </a:r>
            <a:r>
              <a:rPr spc="-2" dirty="0"/>
              <a:t>2-3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29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94740" y="694438"/>
            <a:ext cx="3579915" cy="1205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896851"/>
              </p:ext>
            </p:extLst>
          </p:nvPr>
        </p:nvGraphicFramePr>
        <p:xfrm>
          <a:off x="198041" y="697857"/>
          <a:ext cx="3564732" cy="11945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6070"/>
                <a:gridCol w="2858662"/>
              </a:tblGrid>
              <a:tr h="260726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565"/>
                        </a:spcBef>
                      </a:pP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Phương</a:t>
                      </a:r>
                      <a:r>
                        <a:rPr sz="7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thức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88704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46355" algn="ctr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6153" marB="0">
                    <a:solidFill>
                      <a:srgbClr val="943735"/>
                    </a:solidFill>
                  </a:tcPr>
                </a:tc>
              </a:tr>
              <a:tr h="22643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getDate()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37795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Lấy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một giá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trị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số từ 1 đến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31, trong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đó cho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biết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ngày của</a:t>
                      </a:r>
                      <a:r>
                        <a:rPr sz="6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tháng.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D6E3BC"/>
                    </a:solidFill>
                  </a:tcPr>
                </a:tc>
              </a:tr>
              <a:tr h="2176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getDay()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3779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Lấy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một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giá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trị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số từ 0 đến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6,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cho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biết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ngày trong</a:t>
                      </a:r>
                      <a:r>
                        <a:rPr sz="6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tuần.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F1DCDB"/>
                    </a:solidFill>
                  </a:tcPr>
                </a:tc>
              </a:tr>
              <a:tr h="27206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getTime()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37795" marR="82550">
                        <a:lnSpc>
                          <a:spcPct val="103099"/>
                        </a:lnSpc>
                        <a:spcBef>
                          <a:spcPts val="95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Lấy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một giá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trị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số, trong đó cho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biết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thời gian trôi qua trong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mili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giây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tính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từ nửa </a:t>
                      </a:r>
                      <a:r>
                        <a:rPr sz="600" spc="15" dirty="0">
                          <a:latin typeface="Arial"/>
                          <a:cs typeface="Arial"/>
                        </a:rPr>
                        <a:t>đêm 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01/01/1970.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3846" marB="0">
                    <a:solidFill>
                      <a:srgbClr val="D6E3BC"/>
                    </a:solidFill>
                  </a:tcPr>
                </a:tc>
              </a:tr>
              <a:tr h="2176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dirty="0">
                          <a:latin typeface="Arial"/>
                          <a:cs typeface="Arial"/>
                        </a:rPr>
                        <a:t>getFullYear()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3779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Lấy bốn chữ số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giá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trị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số,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biểu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thị </a:t>
                      </a:r>
                      <a:r>
                        <a:rPr sz="600" spc="15" dirty="0">
                          <a:latin typeface="Arial"/>
                          <a:cs typeface="Arial"/>
                        </a:rPr>
                        <a:t>năm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trong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ngày nhất</a:t>
                      </a:r>
                      <a:r>
                        <a:rPr sz="6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định.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245350" y="485518"/>
            <a:ext cx="1249581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Các phương </a:t>
            </a:r>
            <a:r>
              <a:rPr spc="2" dirty="0">
                <a:latin typeface="Calibri"/>
                <a:cs typeface="Calibri"/>
              </a:rPr>
              <a:t>thức của</a:t>
            </a:r>
            <a:r>
              <a:rPr spc="39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Date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9631" y="78760"/>
            <a:ext cx="891458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Giới</a:t>
            </a:r>
            <a:r>
              <a:rPr spc="-35" dirty="0"/>
              <a:t> </a:t>
            </a:r>
            <a:r>
              <a:rPr spc="-2" dirty="0"/>
              <a:t>thiệu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98371" y="612480"/>
            <a:ext cx="3630745" cy="264127"/>
          </a:xfrm>
          <a:custGeom>
            <a:avLst/>
            <a:gdLst/>
            <a:ahLst/>
            <a:cxnLst/>
            <a:rect l="l" t="t" r="r" b="b"/>
            <a:pathLst>
              <a:path w="8382000" h="591819">
                <a:moveTo>
                  <a:pt x="8283448" y="0"/>
                </a:moveTo>
                <a:lnTo>
                  <a:pt x="98551" y="0"/>
                </a:lnTo>
                <a:lnTo>
                  <a:pt x="60189" y="7737"/>
                </a:lnTo>
                <a:lnTo>
                  <a:pt x="28863" y="28844"/>
                </a:lnTo>
                <a:lnTo>
                  <a:pt x="7744" y="60168"/>
                </a:lnTo>
                <a:lnTo>
                  <a:pt x="0" y="98551"/>
                </a:lnTo>
                <a:lnTo>
                  <a:pt x="0" y="492760"/>
                </a:lnTo>
                <a:lnTo>
                  <a:pt x="7744" y="531143"/>
                </a:lnTo>
                <a:lnTo>
                  <a:pt x="28863" y="562467"/>
                </a:lnTo>
                <a:lnTo>
                  <a:pt x="60189" y="583574"/>
                </a:lnTo>
                <a:lnTo>
                  <a:pt x="98551" y="591312"/>
                </a:lnTo>
                <a:lnTo>
                  <a:pt x="8283448" y="591312"/>
                </a:lnTo>
                <a:lnTo>
                  <a:pt x="8321831" y="583574"/>
                </a:lnTo>
                <a:lnTo>
                  <a:pt x="8353155" y="562467"/>
                </a:lnTo>
                <a:lnTo>
                  <a:pt x="8374262" y="531143"/>
                </a:lnTo>
                <a:lnTo>
                  <a:pt x="8382000" y="492760"/>
                </a:lnTo>
                <a:lnTo>
                  <a:pt x="8382000" y="98551"/>
                </a:lnTo>
                <a:lnTo>
                  <a:pt x="8374262" y="60168"/>
                </a:lnTo>
                <a:lnTo>
                  <a:pt x="8353155" y="28844"/>
                </a:lnTo>
                <a:lnTo>
                  <a:pt x="8321831" y="7737"/>
                </a:lnTo>
                <a:lnTo>
                  <a:pt x="8283448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8371" y="612480"/>
            <a:ext cx="3630745" cy="264127"/>
          </a:xfrm>
          <a:custGeom>
            <a:avLst/>
            <a:gdLst/>
            <a:ahLst/>
            <a:cxnLst/>
            <a:rect l="l" t="t" r="r" b="b"/>
            <a:pathLst>
              <a:path w="8382000" h="591819">
                <a:moveTo>
                  <a:pt x="0" y="98551"/>
                </a:moveTo>
                <a:lnTo>
                  <a:pt x="7744" y="60168"/>
                </a:lnTo>
                <a:lnTo>
                  <a:pt x="28863" y="28844"/>
                </a:lnTo>
                <a:lnTo>
                  <a:pt x="60189" y="7737"/>
                </a:lnTo>
                <a:lnTo>
                  <a:pt x="98551" y="0"/>
                </a:lnTo>
                <a:lnTo>
                  <a:pt x="8283448" y="0"/>
                </a:lnTo>
                <a:lnTo>
                  <a:pt x="8321831" y="7737"/>
                </a:lnTo>
                <a:lnTo>
                  <a:pt x="8353155" y="28844"/>
                </a:lnTo>
                <a:lnTo>
                  <a:pt x="8374262" y="60168"/>
                </a:lnTo>
                <a:lnTo>
                  <a:pt x="8382000" y="98551"/>
                </a:lnTo>
                <a:lnTo>
                  <a:pt x="8382000" y="492760"/>
                </a:lnTo>
                <a:lnTo>
                  <a:pt x="8374262" y="531143"/>
                </a:lnTo>
                <a:lnTo>
                  <a:pt x="8353155" y="562467"/>
                </a:lnTo>
                <a:lnTo>
                  <a:pt x="8321831" y="583574"/>
                </a:lnTo>
                <a:lnTo>
                  <a:pt x="8283448" y="591312"/>
                </a:lnTo>
                <a:lnTo>
                  <a:pt x="98551" y="591312"/>
                </a:lnTo>
                <a:lnTo>
                  <a:pt x="60189" y="583574"/>
                </a:lnTo>
                <a:lnTo>
                  <a:pt x="28863" y="562467"/>
                </a:lnTo>
                <a:lnTo>
                  <a:pt x="7744" y="531143"/>
                </a:lnTo>
                <a:lnTo>
                  <a:pt x="0" y="492760"/>
                </a:lnTo>
                <a:lnTo>
                  <a:pt x="0" y="9855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8371" y="972963"/>
            <a:ext cx="3630745" cy="277730"/>
          </a:xfrm>
          <a:custGeom>
            <a:avLst/>
            <a:gdLst/>
            <a:ahLst/>
            <a:cxnLst/>
            <a:rect l="l" t="t" r="r" b="b"/>
            <a:pathLst>
              <a:path w="8382000" h="622300">
                <a:moveTo>
                  <a:pt x="8278367" y="0"/>
                </a:moveTo>
                <a:lnTo>
                  <a:pt x="103631" y="0"/>
                </a:lnTo>
                <a:lnTo>
                  <a:pt x="63291" y="8137"/>
                </a:lnTo>
                <a:lnTo>
                  <a:pt x="30351" y="30337"/>
                </a:lnTo>
                <a:lnTo>
                  <a:pt x="8143" y="63275"/>
                </a:lnTo>
                <a:lnTo>
                  <a:pt x="0" y="103631"/>
                </a:lnTo>
                <a:lnTo>
                  <a:pt x="0" y="518159"/>
                </a:lnTo>
                <a:lnTo>
                  <a:pt x="8143" y="558516"/>
                </a:lnTo>
                <a:lnTo>
                  <a:pt x="30351" y="591454"/>
                </a:lnTo>
                <a:lnTo>
                  <a:pt x="63291" y="613654"/>
                </a:lnTo>
                <a:lnTo>
                  <a:pt x="103631" y="621791"/>
                </a:lnTo>
                <a:lnTo>
                  <a:pt x="8278367" y="621791"/>
                </a:lnTo>
                <a:lnTo>
                  <a:pt x="8318724" y="613654"/>
                </a:lnTo>
                <a:lnTo>
                  <a:pt x="8351662" y="591454"/>
                </a:lnTo>
                <a:lnTo>
                  <a:pt x="8373862" y="558516"/>
                </a:lnTo>
                <a:lnTo>
                  <a:pt x="8382000" y="518159"/>
                </a:lnTo>
                <a:lnTo>
                  <a:pt x="8382000" y="103631"/>
                </a:lnTo>
                <a:lnTo>
                  <a:pt x="8373862" y="63275"/>
                </a:lnTo>
                <a:lnTo>
                  <a:pt x="8351662" y="30337"/>
                </a:lnTo>
                <a:lnTo>
                  <a:pt x="8318724" y="8137"/>
                </a:lnTo>
                <a:lnTo>
                  <a:pt x="8278367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8371" y="972963"/>
            <a:ext cx="3630745" cy="277730"/>
          </a:xfrm>
          <a:custGeom>
            <a:avLst/>
            <a:gdLst/>
            <a:ahLst/>
            <a:cxnLst/>
            <a:rect l="l" t="t" r="r" b="b"/>
            <a:pathLst>
              <a:path w="8382000" h="622300">
                <a:moveTo>
                  <a:pt x="0" y="103631"/>
                </a:moveTo>
                <a:lnTo>
                  <a:pt x="8143" y="63275"/>
                </a:lnTo>
                <a:lnTo>
                  <a:pt x="30351" y="30337"/>
                </a:lnTo>
                <a:lnTo>
                  <a:pt x="63291" y="8137"/>
                </a:lnTo>
                <a:lnTo>
                  <a:pt x="103631" y="0"/>
                </a:lnTo>
                <a:lnTo>
                  <a:pt x="8278367" y="0"/>
                </a:lnTo>
                <a:lnTo>
                  <a:pt x="8318724" y="8137"/>
                </a:lnTo>
                <a:lnTo>
                  <a:pt x="8351662" y="30337"/>
                </a:lnTo>
                <a:lnTo>
                  <a:pt x="8373862" y="63275"/>
                </a:lnTo>
                <a:lnTo>
                  <a:pt x="8382000" y="103631"/>
                </a:lnTo>
                <a:lnTo>
                  <a:pt x="8382000" y="518159"/>
                </a:lnTo>
                <a:lnTo>
                  <a:pt x="8373862" y="558516"/>
                </a:lnTo>
                <a:lnTo>
                  <a:pt x="8351662" y="591454"/>
                </a:lnTo>
                <a:lnTo>
                  <a:pt x="8318724" y="613654"/>
                </a:lnTo>
                <a:lnTo>
                  <a:pt x="8278367" y="621791"/>
                </a:lnTo>
                <a:lnTo>
                  <a:pt x="103631" y="621791"/>
                </a:lnTo>
                <a:lnTo>
                  <a:pt x="63291" y="613654"/>
                </a:lnTo>
                <a:lnTo>
                  <a:pt x="30351" y="591454"/>
                </a:lnTo>
                <a:lnTo>
                  <a:pt x="8143" y="558516"/>
                </a:lnTo>
                <a:lnTo>
                  <a:pt x="0" y="518159"/>
                </a:lnTo>
                <a:lnTo>
                  <a:pt x="0" y="10363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371" y="1368133"/>
            <a:ext cx="3630745" cy="290483"/>
          </a:xfrm>
          <a:custGeom>
            <a:avLst/>
            <a:gdLst/>
            <a:ahLst/>
            <a:cxnLst/>
            <a:rect l="l" t="t" r="r" b="b"/>
            <a:pathLst>
              <a:path w="8382000" h="650875">
                <a:moveTo>
                  <a:pt x="8273542" y="0"/>
                </a:moveTo>
                <a:lnTo>
                  <a:pt x="108457" y="0"/>
                </a:lnTo>
                <a:lnTo>
                  <a:pt x="66243" y="8516"/>
                </a:lnTo>
                <a:lnTo>
                  <a:pt x="31769" y="31750"/>
                </a:lnTo>
                <a:lnTo>
                  <a:pt x="8524" y="66222"/>
                </a:lnTo>
                <a:lnTo>
                  <a:pt x="0" y="108458"/>
                </a:lnTo>
                <a:lnTo>
                  <a:pt x="0" y="542290"/>
                </a:lnTo>
                <a:lnTo>
                  <a:pt x="8524" y="584525"/>
                </a:lnTo>
                <a:lnTo>
                  <a:pt x="31769" y="618998"/>
                </a:lnTo>
                <a:lnTo>
                  <a:pt x="66243" y="642231"/>
                </a:lnTo>
                <a:lnTo>
                  <a:pt x="108457" y="650748"/>
                </a:lnTo>
                <a:lnTo>
                  <a:pt x="8273542" y="650748"/>
                </a:lnTo>
                <a:lnTo>
                  <a:pt x="8315777" y="642231"/>
                </a:lnTo>
                <a:lnTo>
                  <a:pt x="8350250" y="618998"/>
                </a:lnTo>
                <a:lnTo>
                  <a:pt x="8373483" y="584525"/>
                </a:lnTo>
                <a:lnTo>
                  <a:pt x="8382000" y="542290"/>
                </a:lnTo>
                <a:lnTo>
                  <a:pt x="8382000" y="108458"/>
                </a:lnTo>
                <a:lnTo>
                  <a:pt x="8373483" y="66222"/>
                </a:lnTo>
                <a:lnTo>
                  <a:pt x="8350250" y="31750"/>
                </a:lnTo>
                <a:lnTo>
                  <a:pt x="8315777" y="8516"/>
                </a:lnTo>
                <a:lnTo>
                  <a:pt x="8273542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8371" y="1368133"/>
            <a:ext cx="3630745" cy="290483"/>
          </a:xfrm>
          <a:custGeom>
            <a:avLst/>
            <a:gdLst/>
            <a:ahLst/>
            <a:cxnLst/>
            <a:rect l="l" t="t" r="r" b="b"/>
            <a:pathLst>
              <a:path w="8382000" h="650875">
                <a:moveTo>
                  <a:pt x="0" y="108458"/>
                </a:moveTo>
                <a:lnTo>
                  <a:pt x="8524" y="66222"/>
                </a:lnTo>
                <a:lnTo>
                  <a:pt x="31769" y="31750"/>
                </a:lnTo>
                <a:lnTo>
                  <a:pt x="66243" y="8516"/>
                </a:lnTo>
                <a:lnTo>
                  <a:pt x="108457" y="0"/>
                </a:lnTo>
                <a:lnTo>
                  <a:pt x="8273542" y="0"/>
                </a:lnTo>
                <a:lnTo>
                  <a:pt x="8315777" y="8516"/>
                </a:lnTo>
                <a:lnTo>
                  <a:pt x="8350250" y="31750"/>
                </a:lnTo>
                <a:lnTo>
                  <a:pt x="8373483" y="66222"/>
                </a:lnTo>
                <a:lnTo>
                  <a:pt x="8382000" y="108458"/>
                </a:lnTo>
                <a:lnTo>
                  <a:pt x="8382000" y="542290"/>
                </a:lnTo>
                <a:lnTo>
                  <a:pt x="8373483" y="584525"/>
                </a:lnTo>
                <a:lnTo>
                  <a:pt x="8350250" y="618998"/>
                </a:lnTo>
                <a:lnTo>
                  <a:pt x="8315777" y="642231"/>
                </a:lnTo>
                <a:lnTo>
                  <a:pt x="8273542" y="650748"/>
                </a:lnTo>
                <a:lnTo>
                  <a:pt x="108457" y="650748"/>
                </a:lnTo>
                <a:lnTo>
                  <a:pt x="66243" y="642231"/>
                </a:lnTo>
                <a:lnTo>
                  <a:pt x="31769" y="618998"/>
                </a:lnTo>
                <a:lnTo>
                  <a:pt x="8524" y="584525"/>
                </a:lnTo>
                <a:lnTo>
                  <a:pt x="0" y="542290"/>
                </a:lnTo>
                <a:lnTo>
                  <a:pt x="0" y="10845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8371" y="1751060"/>
            <a:ext cx="3630745" cy="247690"/>
          </a:xfrm>
          <a:custGeom>
            <a:avLst/>
            <a:gdLst/>
            <a:ahLst/>
            <a:cxnLst/>
            <a:rect l="l" t="t" r="r" b="b"/>
            <a:pathLst>
              <a:path w="8382000" h="554989">
                <a:moveTo>
                  <a:pt x="8289544" y="0"/>
                </a:moveTo>
                <a:lnTo>
                  <a:pt x="92456" y="0"/>
                </a:lnTo>
                <a:lnTo>
                  <a:pt x="56465" y="7266"/>
                </a:lnTo>
                <a:lnTo>
                  <a:pt x="27077" y="27082"/>
                </a:lnTo>
                <a:lnTo>
                  <a:pt x="7264" y="56471"/>
                </a:lnTo>
                <a:lnTo>
                  <a:pt x="0" y="92456"/>
                </a:lnTo>
                <a:lnTo>
                  <a:pt x="0" y="462280"/>
                </a:lnTo>
                <a:lnTo>
                  <a:pt x="7264" y="498264"/>
                </a:lnTo>
                <a:lnTo>
                  <a:pt x="27077" y="527653"/>
                </a:lnTo>
                <a:lnTo>
                  <a:pt x="56465" y="547469"/>
                </a:lnTo>
                <a:lnTo>
                  <a:pt x="92456" y="554736"/>
                </a:lnTo>
                <a:lnTo>
                  <a:pt x="8289544" y="554736"/>
                </a:lnTo>
                <a:lnTo>
                  <a:pt x="8325528" y="547469"/>
                </a:lnTo>
                <a:lnTo>
                  <a:pt x="8354917" y="527653"/>
                </a:lnTo>
                <a:lnTo>
                  <a:pt x="8374733" y="498264"/>
                </a:lnTo>
                <a:lnTo>
                  <a:pt x="8382000" y="462280"/>
                </a:lnTo>
                <a:lnTo>
                  <a:pt x="8382000" y="92456"/>
                </a:lnTo>
                <a:lnTo>
                  <a:pt x="8374733" y="56471"/>
                </a:lnTo>
                <a:lnTo>
                  <a:pt x="8354917" y="27082"/>
                </a:lnTo>
                <a:lnTo>
                  <a:pt x="8325528" y="7266"/>
                </a:lnTo>
                <a:lnTo>
                  <a:pt x="8289544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8371" y="1751060"/>
            <a:ext cx="3630745" cy="247690"/>
          </a:xfrm>
          <a:custGeom>
            <a:avLst/>
            <a:gdLst/>
            <a:ahLst/>
            <a:cxnLst/>
            <a:rect l="l" t="t" r="r" b="b"/>
            <a:pathLst>
              <a:path w="8382000" h="554989">
                <a:moveTo>
                  <a:pt x="0" y="92456"/>
                </a:moveTo>
                <a:lnTo>
                  <a:pt x="7264" y="56471"/>
                </a:lnTo>
                <a:lnTo>
                  <a:pt x="27077" y="27082"/>
                </a:lnTo>
                <a:lnTo>
                  <a:pt x="56465" y="7266"/>
                </a:lnTo>
                <a:lnTo>
                  <a:pt x="92456" y="0"/>
                </a:lnTo>
                <a:lnTo>
                  <a:pt x="8289544" y="0"/>
                </a:lnTo>
                <a:lnTo>
                  <a:pt x="8325528" y="7266"/>
                </a:lnTo>
                <a:lnTo>
                  <a:pt x="8354917" y="27082"/>
                </a:lnTo>
                <a:lnTo>
                  <a:pt x="8374733" y="56471"/>
                </a:lnTo>
                <a:lnTo>
                  <a:pt x="8382000" y="92456"/>
                </a:lnTo>
                <a:lnTo>
                  <a:pt x="8382000" y="462280"/>
                </a:lnTo>
                <a:lnTo>
                  <a:pt x="8374733" y="498264"/>
                </a:lnTo>
                <a:lnTo>
                  <a:pt x="8354917" y="527653"/>
                </a:lnTo>
                <a:lnTo>
                  <a:pt x="8325528" y="547469"/>
                </a:lnTo>
                <a:lnTo>
                  <a:pt x="8289544" y="554736"/>
                </a:lnTo>
                <a:lnTo>
                  <a:pt x="92456" y="554736"/>
                </a:lnTo>
                <a:lnTo>
                  <a:pt x="56465" y="547469"/>
                </a:lnTo>
                <a:lnTo>
                  <a:pt x="27077" y="527653"/>
                </a:lnTo>
                <a:lnTo>
                  <a:pt x="7264" y="498264"/>
                </a:lnTo>
                <a:lnTo>
                  <a:pt x="0" y="462280"/>
                </a:lnTo>
                <a:lnTo>
                  <a:pt x="0" y="9245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33996" y="614747"/>
            <a:ext cx="3532550" cy="1370797"/>
          </a:xfrm>
          <a:prstGeom prst="rect">
            <a:avLst/>
          </a:prstGeom>
        </p:spPr>
        <p:txBody>
          <a:bodyPr vert="horz" wrap="square" lIns="0" tIns="22565" rIns="0" bIns="0" rtlCol="0">
            <a:spAutoFit/>
          </a:bodyPr>
          <a:lstStyle/>
          <a:p>
            <a:pPr marL="6129" marR="2507">
              <a:lnSpc>
                <a:spcPts val="820"/>
              </a:lnSpc>
              <a:spcBef>
                <a:spcPts val="178"/>
              </a:spcBef>
            </a:pPr>
            <a:r>
              <a:rPr spc="-2" dirty="0">
                <a:latin typeface="Arial"/>
                <a:cs typeface="Arial"/>
              </a:rPr>
              <a:t>Để </a:t>
            </a:r>
            <a:r>
              <a:rPr dirty="0">
                <a:latin typeface="Arial"/>
                <a:cs typeface="Arial"/>
              </a:rPr>
              <a:t>tạo cho </a:t>
            </a:r>
            <a:r>
              <a:rPr spc="-2" dirty="0">
                <a:latin typeface="Arial"/>
                <a:cs typeface="Arial"/>
              </a:rPr>
              <a:t>code hướng </a:t>
            </a:r>
            <a:r>
              <a:rPr spc="-4" dirty="0">
                <a:latin typeface="Arial"/>
                <a:cs typeface="Arial"/>
              </a:rPr>
              <a:t>nhiệm </a:t>
            </a:r>
            <a:r>
              <a:rPr dirty="0">
                <a:latin typeface="Arial"/>
                <a:cs typeface="Arial"/>
              </a:rPr>
              <a:t>vụ </a:t>
            </a:r>
            <a:r>
              <a:rPr spc="-2" dirty="0">
                <a:latin typeface="Arial"/>
                <a:cs typeface="Arial"/>
              </a:rPr>
              <a:t>hơn </a:t>
            </a:r>
            <a:r>
              <a:rPr dirty="0">
                <a:latin typeface="Arial"/>
                <a:cs typeface="Arial"/>
              </a:rPr>
              <a:t>và </a:t>
            </a:r>
            <a:r>
              <a:rPr spc="-2" dirty="0">
                <a:latin typeface="Arial"/>
                <a:cs typeface="Arial"/>
              </a:rPr>
              <a:t>dễ </a:t>
            </a:r>
            <a:r>
              <a:rPr spc="-4" dirty="0">
                <a:latin typeface="Arial"/>
                <a:cs typeface="Arial"/>
              </a:rPr>
              <a:t>quản </a:t>
            </a:r>
            <a:r>
              <a:rPr spc="-2" dirty="0">
                <a:latin typeface="Arial"/>
                <a:cs typeface="Arial"/>
              </a:rPr>
              <a:t>lý, JavaScript </a:t>
            </a:r>
            <a:r>
              <a:rPr dirty="0">
                <a:latin typeface="Arial"/>
                <a:cs typeface="Arial"/>
              </a:rPr>
              <a:t>cho </a:t>
            </a:r>
            <a:r>
              <a:rPr spc="-2" dirty="0">
                <a:latin typeface="Arial"/>
                <a:cs typeface="Arial"/>
              </a:rPr>
              <a:t>phép </a:t>
            </a:r>
            <a:r>
              <a:rPr spc="-4" dirty="0">
                <a:latin typeface="Arial"/>
                <a:cs typeface="Arial"/>
              </a:rPr>
              <a:t>nhóm  </a:t>
            </a:r>
            <a:r>
              <a:rPr dirty="0">
                <a:latin typeface="Arial"/>
                <a:cs typeface="Arial"/>
              </a:rPr>
              <a:t>câu </a:t>
            </a:r>
            <a:r>
              <a:rPr spc="-2" dirty="0">
                <a:latin typeface="Arial"/>
                <a:cs typeface="Arial"/>
              </a:rPr>
              <a:t>lệnh lại </a:t>
            </a:r>
            <a:r>
              <a:rPr dirty="0">
                <a:latin typeface="Arial"/>
                <a:cs typeface="Arial"/>
              </a:rPr>
              <a:t>trước khi </a:t>
            </a:r>
            <a:r>
              <a:rPr spc="-2" dirty="0">
                <a:latin typeface="Arial"/>
                <a:cs typeface="Arial"/>
              </a:rPr>
              <a:t>chúng thực </a:t>
            </a:r>
            <a:r>
              <a:rPr dirty="0">
                <a:latin typeface="Arial"/>
                <a:cs typeface="Arial"/>
              </a:rPr>
              <a:t>sự</a:t>
            </a:r>
            <a:r>
              <a:rPr spc="11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gọi.</a:t>
            </a:r>
            <a:endParaRPr>
              <a:latin typeface="Arial"/>
              <a:cs typeface="Arial"/>
            </a:endParaRPr>
          </a:p>
          <a:p>
            <a:pPr>
              <a:spcBef>
                <a:spcPts val="13"/>
              </a:spcBef>
            </a:pPr>
            <a:endParaRPr sz="1300">
              <a:latin typeface="Times New Roman"/>
              <a:cs typeface="Times New Roman"/>
            </a:endParaRPr>
          </a:p>
          <a:p>
            <a:pPr marL="6964">
              <a:spcBef>
                <a:spcPts val="2"/>
              </a:spcBef>
            </a:pPr>
            <a:r>
              <a:rPr spc="-2" dirty="0">
                <a:latin typeface="Arial"/>
                <a:cs typeface="Arial"/>
              </a:rPr>
              <a:t>Điều này </a:t>
            </a:r>
            <a:r>
              <a:rPr dirty="0">
                <a:latin typeface="Arial"/>
                <a:cs typeface="Arial"/>
              </a:rPr>
              <a:t>có thể </a:t>
            </a:r>
            <a:r>
              <a:rPr spc="-2" dirty="0">
                <a:latin typeface="Arial"/>
                <a:cs typeface="Arial"/>
              </a:rPr>
              <a:t>đạt được bằng </a:t>
            </a:r>
            <a:r>
              <a:rPr dirty="0">
                <a:latin typeface="Arial"/>
                <a:cs typeface="Arial"/>
              </a:rPr>
              <a:t>cách sử </a:t>
            </a:r>
            <a:r>
              <a:rPr spc="-4" dirty="0">
                <a:latin typeface="Arial"/>
                <a:cs typeface="Arial"/>
              </a:rPr>
              <a:t>dụng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2" dirty="0">
                <a:latin typeface="Arial"/>
                <a:cs typeface="Arial"/>
              </a:rPr>
              <a:t>chức</a:t>
            </a:r>
            <a:r>
              <a:rPr spc="22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năng.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L="7522">
              <a:lnSpc>
                <a:spcPts val="884"/>
              </a:lnSpc>
              <a:spcBef>
                <a:spcPts val="741"/>
              </a:spcBef>
            </a:pPr>
            <a:r>
              <a:rPr spc="-2" dirty="0">
                <a:latin typeface="Arial"/>
                <a:cs typeface="Arial"/>
              </a:rPr>
              <a:t>Một chức </a:t>
            </a:r>
            <a:r>
              <a:rPr spc="-4" dirty="0">
                <a:latin typeface="Arial"/>
                <a:cs typeface="Arial"/>
              </a:rPr>
              <a:t>năng </a:t>
            </a:r>
            <a:r>
              <a:rPr spc="-2" dirty="0">
                <a:latin typeface="Arial"/>
                <a:cs typeface="Arial"/>
              </a:rPr>
              <a:t>là một khối mã </a:t>
            </a:r>
            <a:r>
              <a:rPr dirty="0">
                <a:latin typeface="Arial"/>
                <a:cs typeface="Arial"/>
              </a:rPr>
              <a:t>có </a:t>
            </a:r>
            <a:r>
              <a:rPr spc="-2" dirty="0">
                <a:latin typeface="Arial"/>
                <a:cs typeface="Arial"/>
              </a:rPr>
              <a:t>khả năng </a:t>
            </a:r>
            <a:r>
              <a:rPr dirty="0">
                <a:latin typeface="Arial"/>
                <a:cs typeface="Arial"/>
              </a:rPr>
              <a:t>tái sử </a:t>
            </a:r>
            <a:r>
              <a:rPr spc="-2" dirty="0">
                <a:latin typeface="Arial"/>
                <a:cs typeface="Arial"/>
              </a:rPr>
              <a:t>dụng </a:t>
            </a:r>
            <a:r>
              <a:rPr spc="-4" dirty="0">
                <a:latin typeface="Arial"/>
                <a:cs typeface="Arial"/>
              </a:rPr>
              <a:t>được </a:t>
            </a:r>
            <a:r>
              <a:rPr spc="-2" dirty="0">
                <a:latin typeface="Arial"/>
                <a:cs typeface="Arial"/>
              </a:rPr>
              <a:t>thực </a:t>
            </a:r>
            <a:r>
              <a:rPr dirty="0">
                <a:latin typeface="Arial"/>
                <a:cs typeface="Arial"/>
              </a:rPr>
              <a:t>thi trên</a:t>
            </a:r>
            <a:r>
              <a:rPr spc="3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sự</a:t>
            </a:r>
            <a:endParaRPr>
              <a:latin typeface="Arial"/>
              <a:cs typeface="Arial"/>
            </a:endParaRPr>
          </a:p>
          <a:p>
            <a:pPr marL="7522">
              <a:lnSpc>
                <a:spcPts val="884"/>
              </a:lnSpc>
            </a:pPr>
            <a:r>
              <a:rPr spc="-4" dirty="0">
                <a:latin typeface="Arial"/>
                <a:cs typeface="Arial"/>
              </a:rPr>
              <a:t>xuất </a:t>
            </a:r>
            <a:r>
              <a:rPr spc="-2" dirty="0">
                <a:latin typeface="Arial"/>
                <a:cs typeface="Arial"/>
              </a:rPr>
              <a:t>hiện </a:t>
            </a:r>
            <a:r>
              <a:rPr dirty="0">
                <a:latin typeface="Arial"/>
                <a:cs typeface="Arial"/>
              </a:rPr>
              <a:t>của </a:t>
            </a:r>
            <a:r>
              <a:rPr spc="-2" dirty="0">
                <a:latin typeface="Arial"/>
                <a:cs typeface="Arial"/>
              </a:rPr>
              <a:t>một </a:t>
            </a:r>
            <a:r>
              <a:rPr dirty="0">
                <a:latin typeface="Arial"/>
                <a:cs typeface="Arial"/>
              </a:rPr>
              <a:t>sự</a:t>
            </a:r>
            <a:r>
              <a:rPr spc="15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kiện.</a:t>
            </a:r>
            <a:endParaRPr>
              <a:latin typeface="Arial"/>
              <a:cs typeface="Arial"/>
            </a:endParaRPr>
          </a:p>
          <a:p>
            <a:pPr>
              <a:spcBef>
                <a:spcPts val="2"/>
              </a:spcBef>
            </a:pPr>
            <a:endParaRPr sz="1000">
              <a:latin typeface="Times New Roman"/>
              <a:cs typeface="Times New Roman"/>
            </a:endParaRPr>
          </a:p>
          <a:p>
            <a:pPr marL="5571" marR="2229">
              <a:lnSpc>
                <a:spcPts val="820"/>
              </a:lnSpc>
              <a:spcBef>
                <a:spcPts val="2"/>
              </a:spcBef>
            </a:pPr>
            <a:r>
              <a:rPr dirty="0">
                <a:latin typeface="Arial"/>
                <a:cs typeface="Arial"/>
              </a:rPr>
              <a:t>Sự </a:t>
            </a:r>
            <a:r>
              <a:rPr spc="-2" dirty="0">
                <a:latin typeface="Arial"/>
                <a:cs typeface="Arial"/>
              </a:rPr>
              <a:t>kiện </a:t>
            </a:r>
            <a:r>
              <a:rPr dirty="0">
                <a:latin typeface="Arial"/>
                <a:cs typeface="Arial"/>
              </a:rPr>
              <a:t>có thể </a:t>
            </a:r>
            <a:r>
              <a:rPr spc="-2" dirty="0">
                <a:latin typeface="Arial"/>
                <a:cs typeface="Arial"/>
              </a:rPr>
              <a:t>là một hành động </a:t>
            </a:r>
            <a:r>
              <a:rPr dirty="0">
                <a:latin typeface="Arial"/>
                <a:cs typeface="Arial"/>
              </a:rPr>
              <a:t>của </a:t>
            </a:r>
            <a:r>
              <a:rPr spc="-4" dirty="0">
                <a:latin typeface="Arial"/>
                <a:cs typeface="Arial"/>
              </a:rPr>
              <a:t>người </a:t>
            </a:r>
            <a:r>
              <a:rPr spc="-2" dirty="0">
                <a:latin typeface="Arial"/>
                <a:cs typeface="Arial"/>
              </a:rPr>
              <a:t>dùng </a:t>
            </a:r>
            <a:r>
              <a:rPr dirty="0">
                <a:latin typeface="Arial"/>
                <a:cs typeface="Arial"/>
              </a:rPr>
              <a:t>trên các </a:t>
            </a:r>
            <a:r>
              <a:rPr spc="-2" dirty="0">
                <a:latin typeface="Arial"/>
                <a:cs typeface="Arial"/>
              </a:rPr>
              <a:t>trang </a:t>
            </a:r>
            <a:r>
              <a:rPr spc="-4" dirty="0">
                <a:latin typeface="Arial"/>
                <a:cs typeface="Arial"/>
              </a:rPr>
              <a:t>hoặc </a:t>
            </a:r>
            <a:r>
              <a:rPr spc="-2" dirty="0">
                <a:latin typeface="Arial"/>
                <a:cs typeface="Arial"/>
              </a:rPr>
              <a:t>một lời gọi  </a:t>
            </a:r>
            <a:r>
              <a:rPr dirty="0">
                <a:latin typeface="Arial"/>
                <a:cs typeface="Arial"/>
              </a:rPr>
              <a:t>kịch</a:t>
            </a:r>
            <a:r>
              <a:rPr spc="-7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bản.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726254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Đối tượng </a:t>
            </a:r>
            <a:r>
              <a:rPr spc="-11" dirty="0"/>
              <a:t>Date</a:t>
            </a:r>
            <a:r>
              <a:rPr spc="-26" dirty="0"/>
              <a:t> </a:t>
            </a:r>
            <a:r>
              <a:rPr spc="-2" dirty="0"/>
              <a:t>3-3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3664" y="368531"/>
            <a:ext cx="1963353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57952" indent="-152380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57952" algn="l"/>
                <a:tab pos="158230" algn="l"/>
              </a:tabLst>
            </a:pPr>
            <a:r>
              <a:rPr dirty="0" err="1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spc="2" dirty="0" err="1" smtClean="0">
                <a:latin typeface="Calibri"/>
                <a:cs typeface="Calibri"/>
              </a:rPr>
              <a:t>dụ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8026" y="539750"/>
            <a:ext cx="3534980" cy="1405728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222024">
              <a:spcBef>
                <a:spcPts val="42"/>
              </a:spcBef>
            </a:pPr>
            <a:r>
              <a:rPr lang="en-US" sz="700" spc="-2" dirty="0">
                <a:latin typeface="Courier New"/>
                <a:cs typeface="Courier New"/>
              </a:rPr>
              <a:t>&lt;script&gt;</a:t>
            </a:r>
          </a:p>
          <a:p>
            <a:pPr marL="222024">
              <a:spcBef>
                <a:spcPts val="42"/>
              </a:spcBef>
            </a:pPr>
            <a:r>
              <a:rPr lang="en-US" sz="700" spc="-2" dirty="0">
                <a:latin typeface="Courier New"/>
                <a:cs typeface="Courier New"/>
              </a:rPr>
              <a:t>function </a:t>
            </a:r>
            <a:r>
              <a:rPr lang="en-US" sz="700" spc="-2" dirty="0" err="1">
                <a:latin typeface="Courier New"/>
                <a:cs typeface="Courier New"/>
              </a:rPr>
              <a:t>display_date</a:t>
            </a:r>
            <a:r>
              <a:rPr lang="en-US" sz="700" spc="-2" dirty="0">
                <a:latin typeface="Courier New"/>
                <a:cs typeface="Courier New"/>
              </a:rPr>
              <a:t>()</a:t>
            </a:r>
          </a:p>
          <a:p>
            <a:pPr marL="222024">
              <a:spcBef>
                <a:spcPts val="42"/>
              </a:spcBef>
            </a:pPr>
            <a:r>
              <a:rPr lang="en-US" sz="700" spc="-2" dirty="0">
                <a:latin typeface="Courier New"/>
                <a:cs typeface="Courier New"/>
              </a:rPr>
              <a:t>{</a:t>
            </a:r>
          </a:p>
          <a:p>
            <a:pPr marL="222024">
              <a:spcBef>
                <a:spcPts val="42"/>
              </a:spcBef>
            </a:pPr>
            <a:r>
              <a:rPr lang="en-US" sz="700" spc="-2" dirty="0">
                <a:latin typeface="Courier New"/>
                <a:cs typeface="Courier New"/>
              </a:rPr>
              <a:t>var today =new Date();</a:t>
            </a:r>
          </a:p>
          <a:p>
            <a:pPr marL="222024">
              <a:spcBef>
                <a:spcPts val="42"/>
              </a:spcBef>
            </a:pPr>
            <a:r>
              <a:rPr lang="en-US" sz="700" spc="-2" dirty="0">
                <a:latin typeface="Courier New"/>
                <a:cs typeface="Courier New"/>
              </a:rPr>
              <a:t>var date =</a:t>
            </a:r>
            <a:r>
              <a:rPr lang="en-US" sz="700" spc="-2" dirty="0" err="1">
                <a:latin typeface="Courier New"/>
                <a:cs typeface="Courier New"/>
              </a:rPr>
              <a:t>today.getDate</a:t>
            </a:r>
            <a:r>
              <a:rPr lang="en-US" sz="700" spc="-2" dirty="0">
                <a:latin typeface="Courier New"/>
                <a:cs typeface="Courier New"/>
              </a:rPr>
              <a:t>();</a:t>
            </a:r>
          </a:p>
          <a:p>
            <a:pPr marL="222024">
              <a:spcBef>
                <a:spcPts val="42"/>
              </a:spcBef>
            </a:pPr>
            <a:r>
              <a:rPr lang="en-US" sz="700" spc="-2" dirty="0">
                <a:latin typeface="Courier New"/>
                <a:cs typeface="Courier New"/>
              </a:rPr>
              <a:t>var month =</a:t>
            </a:r>
            <a:r>
              <a:rPr lang="en-US" sz="700" spc="-2" dirty="0" err="1">
                <a:latin typeface="Courier New"/>
                <a:cs typeface="Courier New"/>
              </a:rPr>
              <a:t>today.getMonth</a:t>
            </a:r>
            <a:r>
              <a:rPr lang="en-US" sz="700" spc="-2" dirty="0">
                <a:latin typeface="Courier New"/>
                <a:cs typeface="Courier New"/>
              </a:rPr>
              <a:t>();</a:t>
            </a:r>
          </a:p>
          <a:p>
            <a:pPr marL="222024">
              <a:spcBef>
                <a:spcPts val="42"/>
              </a:spcBef>
            </a:pPr>
            <a:r>
              <a:rPr lang="en-US" sz="700" spc="-2" dirty="0">
                <a:latin typeface="Courier New"/>
                <a:cs typeface="Courier New"/>
              </a:rPr>
              <a:t>month++;</a:t>
            </a:r>
          </a:p>
          <a:p>
            <a:pPr marL="222024">
              <a:spcBef>
                <a:spcPts val="42"/>
              </a:spcBef>
            </a:pPr>
            <a:r>
              <a:rPr lang="en-US" sz="700" spc="-2" dirty="0">
                <a:latin typeface="Courier New"/>
                <a:cs typeface="Courier New"/>
              </a:rPr>
              <a:t>var year =</a:t>
            </a:r>
            <a:r>
              <a:rPr lang="en-US" sz="700" spc="-2" dirty="0" err="1">
                <a:latin typeface="Courier New"/>
                <a:cs typeface="Courier New"/>
              </a:rPr>
              <a:t>today.getFullYear</a:t>
            </a:r>
            <a:r>
              <a:rPr lang="en-US" sz="700" spc="-2" dirty="0">
                <a:latin typeface="Courier New"/>
                <a:cs typeface="Courier New"/>
              </a:rPr>
              <a:t>();</a:t>
            </a:r>
          </a:p>
          <a:p>
            <a:pPr marL="222024">
              <a:spcBef>
                <a:spcPts val="42"/>
              </a:spcBef>
            </a:pPr>
            <a:r>
              <a:rPr lang="en-US" sz="700" spc="-2" dirty="0">
                <a:latin typeface="Courier New"/>
                <a:cs typeface="Courier New"/>
              </a:rPr>
              <a:t>alert(‘Today\’s date is: ‘ + month + ‘/’ + date + ‘/’ +</a:t>
            </a:r>
          </a:p>
          <a:p>
            <a:pPr marL="222024">
              <a:spcBef>
                <a:spcPts val="42"/>
              </a:spcBef>
            </a:pPr>
            <a:r>
              <a:rPr lang="en-US" sz="700" spc="-2" dirty="0">
                <a:latin typeface="Courier New"/>
                <a:cs typeface="Courier New"/>
              </a:rPr>
              <a:t>year);</a:t>
            </a:r>
          </a:p>
          <a:p>
            <a:pPr marL="222024">
              <a:spcBef>
                <a:spcPts val="42"/>
              </a:spcBef>
            </a:pPr>
            <a:r>
              <a:rPr lang="en-US" sz="700" spc="-2" dirty="0">
                <a:latin typeface="Courier New"/>
                <a:cs typeface="Courier New"/>
              </a:rPr>
              <a:t>}</a:t>
            </a:r>
          </a:p>
          <a:p>
            <a:pPr marL="222024">
              <a:spcBef>
                <a:spcPts val="42"/>
              </a:spcBef>
            </a:pPr>
            <a:r>
              <a:rPr lang="en-US" sz="700" spc="-2" dirty="0" err="1">
                <a:latin typeface="Courier New"/>
                <a:cs typeface="Courier New"/>
              </a:rPr>
              <a:t>display_date</a:t>
            </a:r>
            <a:r>
              <a:rPr lang="en-US" sz="700" spc="-2" dirty="0">
                <a:latin typeface="Courier New"/>
                <a:cs typeface="Courier New"/>
              </a:rPr>
              <a:t>();</a:t>
            </a:r>
          </a:p>
          <a:p>
            <a:pPr marL="222024">
              <a:spcBef>
                <a:spcPts val="42"/>
              </a:spcBef>
            </a:pPr>
            <a:r>
              <a:rPr lang="en-US" sz="700" spc="-2" dirty="0">
                <a:latin typeface="Courier New"/>
                <a:cs typeface="Courier New"/>
              </a:rPr>
              <a:t>&lt;/script&gt;</a:t>
            </a:r>
            <a:endParaRPr sz="700" dirty="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85305" y="1870428"/>
            <a:ext cx="2038498" cy="7610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121" y="78760"/>
            <a:ext cx="123582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Câu lệnh</a:t>
            </a:r>
            <a:r>
              <a:rPr spc="-33" dirty="0"/>
              <a:t> </a:t>
            </a:r>
            <a:r>
              <a:rPr spc="-4" dirty="0"/>
              <a:t>with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31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4373" y="450943"/>
            <a:ext cx="3683556" cy="350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4373" y="765175"/>
            <a:ext cx="3683556" cy="6944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4656" y="477639"/>
            <a:ext cx="3475063" cy="1721360"/>
          </a:xfrm>
          <a:prstGeom prst="rect">
            <a:avLst/>
          </a:prstGeom>
        </p:spPr>
        <p:txBody>
          <a:bodyPr vert="horz" wrap="square" lIns="0" tIns="22565" rIns="0" bIns="0" rtlCol="0">
            <a:spAutoFit/>
          </a:bodyPr>
          <a:lstStyle/>
          <a:p>
            <a:pPr marL="5571" marR="267710">
              <a:lnSpc>
                <a:spcPts val="820"/>
              </a:lnSpc>
              <a:spcBef>
                <a:spcPts val="178"/>
              </a:spcBef>
            </a:pPr>
            <a:r>
              <a:rPr dirty="0">
                <a:latin typeface="Arial"/>
                <a:cs typeface="Arial"/>
              </a:rPr>
              <a:t>câu </a:t>
            </a:r>
            <a:r>
              <a:rPr spc="-2" dirty="0">
                <a:latin typeface="Arial"/>
                <a:cs typeface="Arial"/>
              </a:rPr>
              <a:t>lệnh </a:t>
            </a:r>
            <a:r>
              <a:rPr b="1" spc="2" dirty="0">
                <a:latin typeface="Arial"/>
                <a:cs typeface="Arial"/>
              </a:rPr>
              <a:t>with </a:t>
            </a:r>
            <a:r>
              <a:rPr dirty="0">
                <a:latin typeface="Arial"/>
                <a:cs typeface="Arial"/>
              </a:rPr>
              <a:t>cho </a:t>
            </a:r>
            <a:r>
              <a:rPr spc="-2" dirty="0">
                <a:latin typeface="Arial"/>
                <a:cs typeface="Arial"/>
              </a:rPr>
              <a:t>phép để loại bỏ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2" dirty="0">
                <a:latin typeface="Arial"/>
                <a:cs typeface="Arial"/>
              </a:rPr>
              <a:t>tham chiếu đối tượng </a:t>
            </a:r>
            <a:r>
              <a:rPr dirty="0">
                <a:latin typeface="Arial"/>
                <a:cs typeface="Arial"/>
              </a:rPr>
              <a:t>cho </a:t>
            </a:r>
            <a:r>
              <a:rPr spc="-2" dirty="0">
                <a:latin typeface="Arial"/>
                <a:cs typeface="Arial"/>
              </a:rPr>
              <a:t>mỗi câu  JavaScript.</a:t>
            </a:r>
            <a:endParaRPr>
              <a:latin typeface="Arial"/>
              <a:cs typeface="Arial"/>
            </a:endParaRPr>
          </a:p>
          <a:p>
            <a:pPr>
              <a:spcBef>
                <a:spcPts val="11"/>
              </a:spcBef>
            </a:pPr>
            <a:endParaRPr sz="700">
              <a:latin typeface="Times New Roman"/>
              <a:cs typeface="Times New Roman"/>
            </a:endParaRPr>
          </a:p>
          <a:p>
            <a:pPr marL="5571" marR="2229">
              <a:lnSpc>
                <a:spcPts val="820"/>
              </a:lnSpc>
              <a:tabLst>
                <a:tab pos="2456191" algn="l"/>
              </a:tabLst>
            </a:pPr>
            <a:r>
              <a:rPr dirty="0">
                <a:latin typeface="Arial"/>
                <a:cs typeface="Arial"/>
              </a:rPr>
              <a:t>câu </a:t>
            </a:r>
            <a:r>
              <a:rPr spc="-2" dirty="0">
                <a:latin typeface="Arial"/>
                <a:cs typeface="Arial"/>
              </a:rPr>
              <a:t>lệnh </a:t>
            </a:r>
            <a:r>
              <a:rPr b="1" spc="2" dirty="0">
                <a:latin typeface="Arial"/>
                <a:cs typeface="Arial"/>
              </a:rPr>
              <a:t>with </a:t>
            </a:r>
            <a:r>
              <a:rPr spc="-2" dirty="0">
                <a:latin typeface="Arial"/>
                <a:cs typeface="Arial"/>
              </a:rPr>
              <a:t>bắt đầu với </a:t>
            </a:r>
            <a:r>
              <a:rPr dirty="0">
                <a:latin typeface="Arial"/>
                <a:cs typeface="Arial"/>
              </a:rPr>
              <a:t>với từ </a:t>
            </a:r>
            <a:r>
              <a:rPr spc="-2" dirty="0">
                <a:latin typeface="Arial"/>
                <a:cs typeface="Arial"/>
              </a:rPr>
              <a:t>khóa </a:t>
            </a:r>
            <a:r>
              <a:rPr spc="-7" dirty="0">
                <a:latin typeface="Arial"/>
                <a:cs typeface="Arial"/>
              </a:rPr>
              <a:t>with </a:t>
            </a:r>
            <a:r>
              <a:rPr spc="-2" dirty="0">
                <a:latin typeface="Arial"/>
                <a:cs typeface="Arial"/>
              </a:rPr>
              <a:t>theo</a:t>
            </a:r>
            <a:r>
              <a:rPr spc="24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sau</a:t>
            </a:r>
            <a:r>
              <a:rPr spc="-4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là	dấu </a:t>
            </a:r>
            <a:r>
              <a:rPr spc="-4" dirty="0">
                <a:latin typeface="Arial"/>
                <a:cs typeface="Arial"/>
              </a:rPr>
              <a:t>ngoặc </a:t>
            </a:r>
            <a:r>
              <a:rPr spc="-2" dirty="0">
                <a:latin typeface="Arial"/>
                <a:cs typeface="Arial"/>
              </a:rPr>
              <a:t>mở </a:t>
            </a:r>
            <a:r>
              <a:rPr dirty="0">
                <a:latin typeface="Arial"/>
                <a:cs typeface="Arial"/>
              </a:rPr>
              <a:t>và </a:t>
            </a:r>
            <a:r>
              <a:rPr spc="-4" dirty="0">
                <a:latin typeface="Arial"/>
                <a:cs typeface="Arial"/>
              </a:rPr>
              <a:t>đóng,  </a:t>
            </a:r>
            <a:r>
              <a:rPr spc="-2" dirty="0">
                <a:latin typeface="Arial"/>
                <a:cs typeface="Arial"/>
              </a:rPr>
              <a:t>nắm giữ </a:t>
            </a:r>
            <a:r>
              <a:rPr dirty="0">
                <a:latin typeface="Arial"/>
                <a:cs typeface="Arial"/>
              </a:rPr>
              <a:t>các câu </a:t>
            </a:r>
            <a:r>
              <a:rPr spc="-2" dirty="0">
                <a:latin typeface="Arial"/>
                <a:cs typeface="Arial"/>
              </a:rPr>
              <a:t>lệnh đề </a:t>
            </a:r>
            <a:r>
              <a:rPr dirty="0">
                <a:latin typeface="Arial"/>
                <a:cs typeface="Arial"/>
              </a:rPr>
              <a:t>cập </a:t>
            </a:r>
            <a:r>
              <a:rPr spc="-2" dirty="0">
                <a:latin typeface="Arial"/>
                <a:cs typeface="Arial"/>
              </a:rPr>
              <a:t>đến một đối tượng</a:t>
            </a:r>
            <a:r>
              <a:rPr spc="18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chung.</a:t>
            </a:r>
            <a:endParaRPr>
              <a:latin typeface="Arial"/>
              <a:cs typeface="Arial"/>
            </a:endParaRPr>
          </a:p>
          <a:p>
            <a:pPr>
              <a:spcBef>
                <a:spcPts val="2"/>
              </a:spcBef>
            </a:pPr>
            <a:endParaRPr sz="900">
              <a:latin typeface="Times New Roman"/>
              <a:cs typeface="Times New Roman"/>
            </a:endParaRPr>
          </a:p>
          <a:p>
            <a:pPr marL="5571" marR="88030">
              <a:lnSpc>
                <a:spcPts val="825"/>
              </a:lnSpc>
            </a:pPr>
            <a:r>
              <a:rPr dirty="0">
                <a:latin typeface="Arial"/>
                <a:cs typeface="Arial"/>
              </a:rPr>
              <a:t>câu </a:t>
            </a:r>
            <a:r>
              <a:rPr spc="-2" dirty="0">
                <a:latin typeface="Arial"/>
                <a:cs typeface="Arial"/>
              </a:rPr>
              <a:t>lệnh </a:t>
            </a:r>
            <a:r>
              <a:rPr b="1" spc="2" dirty="0">
                <a:latin typeface="Arial"/>
                <a:cs typeface="Arial"/>
              </a:rPr>
              <a:t>with </a:t>
            </a:r>
            <a:r>
              <a:rPr spc="-2" dirty="0">
                <a:latin typeface="Arial"/>
                <a:cs typeface="Arial"/>
              </a:rPr>
              <a:t>tăng </a:t>
            </a:r>
            <a:r>
              <a:rPr dirty="0">
                <a:latin typeface="Arial"/>
                <a:cs typeface="Arial"/>
              </a:rPr>
              <a:t>khả </a:t>
            </a:r>
            <a:r>
              <a:rPr spc="-2" dirty="0">
                <a:latin typeface="Arial"/>
                <a:cs typeface="Arial"/>
              </a:rPr>
              <a:t>năng đọc mã </a:t>
            </a:r>
            <a:r>
              <a:rPr dirty="0">
                <a:latin typeface="Arial"/>
                <a:cs typeface="Arial"/>
              </a:rPr>
              <a:t>và </a:t>
            </a:r>
            <a:r>
              <a:rPr spc="-2" dirty="0">
                <a:latin typeface="Arial"/>
                <a:cs typeface="Arial"/>
              </a:rPr>
              <a:t>cũng làm giảm thời gian </a:t>
            </a:r>
            <a:r>
              <a:rPr dirty="0">
                <a:latin typeface="Arial"/>
                <a:cs typeface="Arial"/>
              </a:rPr>
              <a:t>cần </a:t>
            </a:r>
            <a:r>
              <a:rPr spc="-2" dirty="0">
                <a:latin typeface="Arial"/>
                <a:cs typeface="Arial"/>
              </a:rPr>
              <a:t>thiết khi  viết từng đối tượng tham chiếu trong mỗi </a:t>
            </a:r>
            <a:r>
              <a:rPr dirty="0">
                <a:latin typeface="Arial"/>
                <a:cs typeface="Arial"/>
              </a:rPr>
              <a:t>câu </a:t>
            </a:r>
            <a:r>
              <a:rPr spc="-2" dirty="0">
                <a:latin typeface="Arial"/>
                <a:cs typeface="Arial"/>
              </a:rPr>
              <a:t>lệnh liên</a:t>
            </a:r>
            <a:r>
              <a:rPr spc="37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quan.</a:t>
            </a:r>
            <a:endParaRPr>
              <a:latin typeface="Arial"/>
              <a:cs typeface="Arial"/>
            </a:endParaRPr>
          </a:p>
          <a:p>
            <a:pPr>
              <a:spcBef>
                <a:spcPts val="9"/>
              </a:spcBef>
            </a:pPr>
            <a:endParaRPr sz="900">
              <a:latin typeface="Times New Roman"/>
              <a:cs typeface="Times New Roman"/>
            </a:endParaRPr>
          </a:p>
          <a:p>
            <a:pPr marL="136780" indent="-120623">
              <a:buClr>
                <a:srgbClr val="AC1317"/>
              </a:buClr>
              <a:buSzPct val="151351"/>
              <a:buFont typeface="Wingdings"/>
              <a:buChar char=""/>
              <a:tabLst>
                <a:tab pos="137059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dụ:</a:t>
            </a:r>
            <a:endParaRPr>
              <a:latin typeface="Calibri"/>
              <a:cs typeface="Calibri"/>
            </a:endParaRPr>
          </a:p>
          <a:p>
            <a:pPr marL="139287">
              <a:spcBef>
                <a:spcPts val="980"/>
              </a:spcBef>
            </a:pPr>
            <a:r>
              <a:rPr sz="700" spc="-2" dirty="0">
                <a:latin typeface="Courier New"/>
                <a:cs typeface="Courier New"/>
              </a:rPr>
              <a:t>with(object_name)</a:t>
            </a:r>
            <a:endParaRPr sz="700">
              <a:latin typeface="Courier New"/>
              <a:cs typeface="Courier New"/>
            </a:endParaRPr>
          </a:p>
          <a:p>
            <a:pPr marL="139287"/>
            <a:r>
              <a:rPr sz="700" spc="-2" dirty="0">
                <a:latin typeface="Courier New"/>
                <a:cs typeface="Courier New"/>
              </a:rPr>
              <a:t>{</a:t>
            </a:r>
            <a:endParaRPr sz="700">
              <a:latin typeface="Courier New"/>
              <a:cs typeface="Courier New"/>
            </a:endParaRPr>
          </a:p>
          <a:p>
            <a:pPr marL="139287"/>
            <a:r>
              <a:rPr sz="700" spc="-2" dirty="0">
                <a:latin typeface="Courier New"/>
                <a:cs typeface="Courier New"/>
              </a:rPr>
              <a:t>//Statements</a:t>
            </a:r>
            <a:endParaRPr sz="700">
              <a:latin typeface="Courier New"/>
              <a:cs typeface="Courier New"/>
            </a:endParaRPr>
          </a:p>
          <a:p>
            <a:pPr marL="139287"/>
            <a:r>
              <a:rPr sz="700" spc="-2" dirty="0">
                <a:latin typeface="Courier New"/>
                <a:cs typeface="Courier New"/>
              </a:rPr>
              <a:t>}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52861" y="1530350"/>
            <a:ext cx="1771860" cy="12665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13" y="78760"/>
            <a:ext cx="205137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Các đối tượng</a:t>
            </a:r>
            <a:r>
              <a:rPr spc="-20" dirty="0"/>
              <a:t> </a:t>
            </a:r>
            <a:r>
              <a:rPr spc="-11" dirty="0"/>
              <a:t>Browser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32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4373" y="382927"/>
            <a:ext cx="3683556" cy="350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4373" y="712803"/>
            <a:ext cx="3683556" cy="3019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4373" y="1039958"/>
            <a:ext cx="3683556" cy="3516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4656" y="409623"/>
            <a:ext cx="3450308" cy="889689"/>
          </a:xfrm>
          <a:prstGeom prst="rect">
            <a:avLst/>
          </a:prstGeom>
        </p:spPr>
        <p:txBody>
          <a:bodyPr vert="horz" wrap="square" lIns="0" tIns="22565" rIns="0" bIns="0" rtlCol="0">
            <a:spAutoFit/>
          </a:bodyPr>
          <a:lstStyle/>
          <a:p>
            <a:pPr marL="5571" marR="2229">
              <a:lnSpc>
                <a:spcPts val="820"/>
              </a:lnSpc>
              <a:spcBef>
                <a:spcPts val="178"/>
              </a:spcBef>
            </a:pPr>
            <a:r>
              <a:rPr spc="-2" dirty="0">
                <a:latin typeface="Arial"/>
                <a:cs typeface="Arial"/>
              </a:rPr>
              <a:t>JavaScript cũng cung </a:t>
            </a:r>
            <a:r>
              <a:rPr dirty="0">
                <a:latin typeface="Arial"/>
                <a:cs typeface="Arial"/>
              </a:rPr>
              <a:t>cấp các </a:t>
            </a:r>
            <a:r>
              <a:rPr spc="-2" dirty="0">
                <a:latin typeface="Arial"/>
                <a:cs typeface="Arial"/>
              </a:rPr>
              <a:t>đối tượng để </a:t>
            </a:r>
            <a:r>
              <a:rPr dirty="0">
                <a:latin typeface="Arial"/>
                <a:cs typeface="Arial"/>
              </a:rPr>
              <a:t>truy cập và </a:t>
            </a:r>
            <a:r>
              <a:rPr spc="-2" dirty="0">
                <a:latin typeface="Arial"/>
                <a:cs typeface="Arial"/>
              </a:rPr>
              <a:t>thao </a:t>
            </a:r>
            <a:r>
              <a:rPr dirty="0">
                <a:latin typeface="Arial"/>
                <a:cs typeface="Arial"/>
              </a:rPr>
              <a:t>tác các </a:t>
            </a:r>
            <a:r>
              <a:rPr spc="-2" dirty="0">
                <a:latin typeface="Arial"/>
                <a:cs typeface="Arial"/>
              </a:rPr>
              <a:t>khía cạnh  khác nhau </a:t>
            </a:r>
            <a:r>
              <a:rPr dirty="0">
                <a:latin typeface="Arial"/>
                <a:cs typeface="Arial"/>
              </a:rPr>
              <a:t>của </a:t>
            </a:r>
            <a:r>
              <a:rPr spc="-2" dirty="0">
                <a:latin typeface="Arial"/>
                <a:cs typeface="Arial"/>
              </a:rPr>
              <a:t>trình </a:t>
            </a:r>
            <a:r>
              <a:rPr spc="-4" dirty="0">
                <a:latin typeface="Arial"/>
                <a:cs typeface="Arial"/>
              </a:rPr>
              <a:t>duyệt</a:t>
            </a:r>
            <a:r>
              <a:rPr spc="15" dirty="0">
                <a:latin typeface="Arial"/>
                <a:cs typeface="Arial"/>
              </a:rPr>
              <a:t> </a:t>
            </a:r>
            <a:r>
              <a:rPr spc="-7" dirty="0">
                <a:latin typeface="Arial"/>
                <a:cs typeface="Arial"/>
              </a:rPr>
              <a:t>Web.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9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5571"/>
            <a:r>
              <a:rPr spc="-2" dirty="0">
                <a:latin typeface="Arial"/>
                <a:cs typeface="Arial"/>
              </a:rPr>
              <a:t>Các đối tượng này được gọi là đối tượng trình</a:t>
            </a:r>
            <a:r>
              <a:rPr spc="26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duyệt.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3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5571">
              <a:lnSpc>
                <a:spcPts val="884"/>
              </a:lnSpc>
            </a:pPr>
            <a:r>
              <a:rPr spc="-4" dirty="0">
                <a:latin typeface="Arial"/>
                <a:cs typeface="Arial"/>
              </a:rPr>
              <a:t>Chúng </a:t>
            </a:r>
            <a:r>
              <a:rPr dirty="0">
                <a:latin typeface="Arial"/>
                <a:cs typeface="Arial"/>
              </a:rPr>
              <a:t>tồn </a:t>
            </a:r>
            <a:r>
              <a:rPr spc="-2" dirty="0">
                <a:latin typeface="Arial"/>
                <a:cs typeface="Arial"/>
              </a:rPr>
              <a:t>tại trên tất </a:t>
            </a:r>
            <a:r>
              <a:rPr dirty="0">
                <a:latin typeface="Arial"/>
                <a:cs typeface="Arial"/>
              </a:rPr>
              <a:t>cả các </a:t>
            </a:r>
            <a:r>
              <a:rPr spc="-2" dirty="0">
                <a:latin typeface="Arial"/>
                <a:cs typeface="Arial"/>
              </a:rPr>
              <a:t>trang </a:t>
            </a:r>
            <a:r>
              <a:rPr spc="-4" dirty="0">
                <a:latin typeface="Arial"/>
                <a:cs typeface="Arial"/>
              </a:rPr>
              <a:t>hiển </a:t>
            </a:r>
            <a:r>
              <a:rPr dirty="0">
                <a:latin typeface="Arial"/>
                <a:cs typeface="Arial"/>
              </a:rPr>
              <a:t>thị </a:t>
            </a:r>
            <a:r>
              <a:rPr spc="-2" dirty="0">
                <a:latin typeface="Arial"/>
                <a:cs typeface="Arial"/>
              </a:rPr>
              <a:t>trong trình </a:t>
            </a:r>
            <a:r>
              <a:rPr spc="-4" dirty="0">
                <a:latin typeface="Arial"/>
                <a:cs typeface="Arial"/>
              </a:rPr>
              <a:t>duyệt </a:t>
            </a:r>
            <a:r>
              <a:rPr dirty="0">
                <a:latin typeface="Arial"/>
                <a:cs typeface="Arial"/>
              </a:rPr>
              <a:t>và </a:t>
            </a:r>
            <a:r>
              <a:rPr spc="-2" dirty="0">
                <a:latin typeface="Arial"/>
                <a:cs typeface="Arial"/>
              </a:rPr>
              <a:t>tương </a:t>
            </a:r>
            <a:r>
              <a:rPr spc="-2" dirty="0" err="1">
                <a:latin typeface="Arial"/>
                <a:cs typeface="Arial"/>
              </a:rPr>
              <a:t>ứng</a:t>
            </a:r>
            <a:r>
              <a:rPr spc="44" dirty="0">
                <a:latin typeface="Arial"/>
                <a:cs typeface="Arial"/>
              </a:rPr>
              <a:t> </a:t>
            </a:r>
            <a:r>
              <a:rPr dirty="0" err="1" smtClean="0">
                <a:latin typeface="Arial"/>
                <a:cs typeface="Arial"/>
              </a:rPr>
              <a:t>với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spc="-2" dirty="0" err="1" smtClean="0">
                <a:latin typeface="Arial"/>
                <a:cs typeface="Arial"/>
              </a:rPr>
              <a:t>các</a:t>
            </a:r>
            <a:r>
              <a:rPr spc="-2" dirty="0" smtClean="0">
                <a:latin typeface="Arial"/>
                <a:cs typeface="Arial"/>
              </a:rPr>
              <a:t> </a:t>
            </a:r>
            <a:r>
              <a:rPr spc="-7" dirty="0">
                <a:latin typeface="Arial"/>
                <a:cs typeface="Arial"/>
              </a:rPr>
              <a:t>yếu </a:t>
            </a:r>
            <a:r>
              <a:rPr dirty="0">
                <a:latin typeface="Arial"/>
                <a:cs typeface="Arial"/>
              </a:rPr>
              <a:t>tố </a:t>
            </a:r>
            <a:r>
              <a:rPr spc="-2" dirty="0">
                <a:latin typeface="Arial"/>
                <a:cs typeface="Arial"/>
              </a:rPr>
              <a:t>của một</a:t>
            </a:r>
            <a:r>
              <a:rPr spc="18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trang.</a:t>
            </a:r>
            <a:endParaRPr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21251" y="1428327"/>
            <a:ext cx="1745398" cy="13974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78760"/>
            <a:ext cx="2057147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Đối tượng </a:t>
            </a:r>
            <a:r>
              <a:rPr spc="-4" dirty="0"/>
              <a:t>Window</a:t>
            </a:r>
            <a:r>
              <a:rPr spc="-15" dirty="0"/>
              <a:t> </a:t>
            </a:r>
            <a:r>
              <a:rPr dirty="0"/>
              <a:t>1-4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33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74936" y="1154904"/>
            <a:ext cx="1632515" cy="9372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8114" y="1409452"/>
            <a:ext cx="749804" cy="348580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12814">
              <a:lnSpc>
                <a:spcPts val="715"/>
              </a:lnSpc>
              <a:spcBef>
                <a:spcPts val="42"/>
              </a:spcBef>
            </a:pP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Là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đối tượng</a:t>
            </a: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cấp</a:t>
            </a:r>
            <a:endParaRPr sz="700">
              <a:latin typeface="Arial"/>
              <a:cs typeface="Arial"/>
            </a:endParaRPr>
          </a:p>
          <a:p>
            <a:pPr marL="5571">
              <a:lnSpc>
                <a:spcPts val="590"/>
              </a:lnSpc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cao nhất trong</a:t>
            </a: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hệ</a:t>
            </a:r>
            <a:endParaRPr sz="700">
              <a:latin typeface="Arial"/>
              <a:cs typeface="Arial"/>
            </a:endParaRPr>
          </a:p>
          <a:p>
            <a:pPr marL="48193" marR="45129" algn="ctr">
              <a:lnSpc>
                <a:spcPct val="70000"/>
              </a:lnSpc>
              <a:spcBef>
                <a:spcPts val="125"/>
              </a:spcBef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thống phân</a:t>
            </a:r>
            <a:r>
              <a:rPr sz="7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cấp  JavaScript</a:t>
            </a:r>
            <a:endParaRPr sz="7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38158" y="1115455"/>
            <a:ext cx="1878085" cy="10161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49333" y="1409452"/>
            <a:ext cx="942343" cy="425460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ts val="715"/>
              </a:lnSpc>
              <a:spcBef>
                <a:spcPts val="42"/>
              </a:spcBef>
            </a:pP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Đối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tượng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window</a:t>
            </a:r>
            <a:r>
              <a:rPr sz="700" b="1" spc="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đại</a:t>
            </a:r>
            <a:endParaRPr sz="700">
              <a:latin typeface="Arial"/>
              <a:cs typeface="Arial"/>
            </a:endParaRPr>
          </a:p>
          <a:p>
            <a:pPr marL="40950">
              <a:lnSpc>
                <a:spcPts val="590"/>
              </a:lnSpc>
            </a:pP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diện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cho một cửa</a:t>
            </a:r>
            <a:r>
              <a:rPr sz="700" b="1" spc="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sổ</a:t>
            </a:r>
            <a:endParaRPr sz="700">
              <a:latin typeface="Arial"/>
              <a:cs typeface="Arial"/>
            </a:endParaRPr>
          </a:p>
          <a:p>
            <a:pPr marL="44293" marR="41508" indent="19222">
              <a:lnSpc>
                <a:spcPct val="70000"/>
              </a:lnSpc>
              <a:spcBef>
                <a:spcPts val="125"/>
              </a:spcBef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trình </a:t>
            </a:r>
            <a:r>
              <a:rPr sz="700" b="1" spc="-7" dirty="0">
                <a:solidFill>
                  <a:srgbClr val="FFFFFF"/>
                </a:solidFill>
                <a:latin typeface="Arial"/>
                <a:cs typeface="Arial"/>
              </a:rPr>
              <a:t>duyệt </a:t>
            </a:r>
            <a:r>
              <a:rPr sz="700" b="1" spc="-11"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chứa  thông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tin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trình</a:t>
            </a: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7" dirty="0">
                <a:solidFill>
                  <a:srgbClr val="FFFFFF"/>
                </a:solidFill>
                <a:latin typeface="Arial"/>
                <a:cs typeface="Arial"/>
              </a:rPr>
              <a:t>duyệt</a:t>
            </a:r>
            <a:endParaRPr sz="7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93185" y="1404521"/>
            <a:ext cx="1458899" cy="14031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77098" y="2104435"/>
            <a:ext cx="880731" cy="348863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ts val="717"/>
              </a:lnSpc>
              <a:spcBef>
                <a:spcPts val="42"/>
              </a:spcBef>
            </a:pP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Tất cả các đối</a:t>
            </a:r>
            <a:r>
              <a:rPr sz="7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tượng</a:t>
            </a:r>
            <a:endParaRPr sz="700">
              <a:latin typeface="Arial"/>
              <a:cs typeface="Arial"/>
            </a:endParaRPr>
          </a:p>
          <a:p>
            <a:pPr marL="12814">
              <a:lnSpc>
                <a:spcPts val="590"/>
              </a:lnSpc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trong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hệ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thống phân</a:t>
            </a:r>
            <a:endParaRPr sz="700">
              <a:latin typeface="Arial"/>
              <a:cs typeface="Arial"/>
            </a:endParaRPr>
          </a:p>
          <a:p>
            <a:pPr marL="74379" marR="19222" indent="-52372">
              <a:lnSpc>
                <a:spcPct val="70000"/>
              </a:lnSpc>
              <a:spcBef>
                <a:spcPts val="127"/>
              </a:spcBef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cấp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là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con cháu của  đối tượng cửa</a:t>
            </a:r>
            <a:r>
              <a:rPr sz="700" b="1" spc="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sổ</a:t>
            </a:r>
            <a:endParaRPr sz="7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73742" y="1132459"/>
            <a:ext cx="1081962" cy="7060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639831" y="1319558"/>
            <a:ext cx="617998" cy="236740"/>
          </a:xfrm>
          <a:prstGeom prst="rect">
            <a:avLst/>
          </a:prstGeom>
        </p:spPr>
        <p:txBody>
          <a:bodyPr vert="horz" wrap="square" lIns="0" tIns="5850" rIns="0" bIns="0" rtlCol="0">
            <a:spAutoFit/>
          </a:bodyPr>
          <a:lstStyle/>
          <a:p>
            <a:pPr algn="ctr">
              <a:lnSpc>
                <a:spcPts val="895"/>
              </a:lnSpc>
              <a:spcBef>
                <a:spcPts val="46"/>
              </a:spcBef>
            </a:pPr>
            <a:r>
              <a:rPr sz="900" b="1" spc="-2" dirty="0">
                <a:solidFill>
                  <a:srgbClr val="FFFFFF"/>
                </a:solidFill>
                <a:latin typeface="Arial"/>
                <a:cs typeface="Arial"/>
              </a:rPr>
              <a:t>Đối</a:t>
            </a:r>
            <a:r>
              <a:rPr sz="900" b="1" spc="-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b="1" spc="-2" dirty="0">
                <a:solidFill>
                  <a:srgbClr val="FFFFFF"/>
                </a:solidFill>
                <a:latin typeface="Arial"/>
                <a:cs typeface="Arial"/>
              </a:rPr>
              <a:t>tượng</a:t>
            </a:r>
            <a:endParaRPr sz="900" dirty="0">
              <a:latin typeface="Arial"/>
              <a:cs typeface="Arial"/>
            </a:endParaRPr>
          </a:p>
          <a:p>
            <a:pPr algn="ctr">
              <a:lnSpc>
                <a:spcPts val="895"/>
              </a:lnSpc>
            </a:pPr>
            <a:r>
              <a:rPr sz="900" b="1" spc="-2" dirty="0">
                <a:solidFill>
                  <a:srgbClr val="FFFFFF"/>
                </a:solidFill>
                <a:latin typeface="Arial"/>
                <a:cs typeface="Arial"/>
              </a:rPr>
              <a:t>window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57239" y="227852"/>
            <a:ext cx="1592246" cy="13711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668492" y="487048"/>
            <a:ext cx="954446" cy="424814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ts val="715"/>
              </a:lnSpc>
              <a:spcBef>
                <a:spcPts val="42"/>
              </a:spcBef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Cung cấp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đặc tính</a:t>
            </a: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cho</a:t>
            </a:r>
            <a:endParaRPr sz="700">
              <a:latin typeface="Arial"/>
              <a:cs typeface="Arial"/>
            </a:endParaRPr>
          </a:p>
          <a:p>
            <a:pPr marL="99173">
              <a:lnSpc>
                <a:spcPts val="590"/>
              </a:lnSpc>
            </a:pP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phép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thiết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lập</a:t>
            </a:r>
            <a:r>
              <a:rPr sz="700" b="1" spc="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một</a:t>
            </a:r>
            <a:endParaRPr sz="700">
              <a:latin typeface="Arial"/>
              <a:cs typeface="Arial"/>
            </a:endParaRPr>
          </a:p>
          <a:p>
            <a:pPr marL="64351">
              <a:lnSpc>
                <a:spcPts val="590"/>
              </a:lnSpc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chuỗi mặc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định</a:t>
            </a:r>
            <a:r>
              <a:rPr sz="700" b="1" spc="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cho</a:t>
            </a:r>
            <a:endParaRPr sz="700">
              <a:latin typeface="Arial"/>
              <a:cs typeface="Arial"/>
            </a:endParaRPr>
          </a:p>
          <a:p>
            <a:pPr marL="6129" marR="3343" indent="-557" algn="ctr">
              <a:lnSpc>
                <a:spcPct val="70000"/>
              </a:lnSpc>
              <a:spcBef>
                <a:spcPts val="127"/>
              </a:spcBef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thanh trạng thái, tên  của cửa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sổ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trình</a:t>
            </a: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7" dirty="0">
                <a:solidFill>
                  <a:srgbClr val="FFFFFF"/>
                </a:solidFill>
                <a:latin typeface="Arial"/>
                <a:cs typeface="Arial"/>
              </a:rPr>
              <a:t>duyệt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624" y="78760"/>
            <a:ext cx="2057147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Đối tượng </a:t>
            </a:r>
            <a:r>
              <a:rPr spc="-4" dirty="0"/>
              <a:t>Window</a:t>
            </a:r>
            <a:r>
              <a:rPr spc="-15" dirty="0"/>
              <a:t> </a:t>
            </a:r>
            <a:r>
              <a:rPr dirty="0"/>
              <a:t>2-4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34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94740" y="662471"/>
            <a:ext cx="3579915" cy="1205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628673"/>
              </p:ext>
            </p:extLst>
          </p:nvPr>
        </p:nvGraphicFramePr>
        <p:xfrm>
          <a:off x="198041" y="666116"/>
          <a:ext cx="3565007" cy="11945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8169"/>
                <a:gridCol w="2986838"/>
              </a:tblGrid>
              <a:tr h="260726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565"/>
                        </a:spcBef>
                      </a:pP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Thuộc</a:t>
                      </a:r>
                      <a:r>
                        <a:rPr sz="7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tính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88704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6153" marB="0">
                    <a:solidFill>
                      <a:srgbClr val="943735"/>
                    </a:solidFill>
                  </a:tcPr>
                </a:tc>
              </a:tr>
              <a:tr h="27206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defaultStatus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28270" marR="85090">
                        <a:lnSpc>
                          <a:spcPct val="103099"/>
                        </a:lnSpc>
                        <a:spcBef>
                          <a:spcPts val="944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Quy định cụ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thể hoặc lấy chuỗi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mặc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định được hiển thị trên thanh trạng thái của cửa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sổ 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trình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duyệt.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3562" marB="0">
                    <a:solidFill>
                      <a:srgbClr val="D6E3BC"/>
                    </a:solidFill>
                  </a:tcPr>
                </a:tc>
              </a:tr>
              <a:tr h="22643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document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28270">
                        <a:lnSpc>
                          <a:spcPct val="100000"/>
                        </a:lnSpc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Đại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diện cho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một tài liệu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HTML có chứa các phần tử khác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nhau.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F1DCDB"/>
                    </a:solidFill>
                  </a:tcPr>
                </a:tc>
              </a:tr>
              <a:tr h="2176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history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Chứa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lịch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sử của Uniform Resource Locators</a:t>
                      </a:r>
                      <a:r>
                        <a:rPr sz="6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(URL).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D6E3BC"/>
                    </a:solidFill>
                  </a:tcPr>
                </a:tc>
              </a:tr>
              <a:tr h="2176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location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Chứa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nội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dung của URL được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chỉ</a:t>
                      </a:r>
                      <a:r>
                        <a:rPr sz="6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định.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245350" y="485518"/>
            <a:ext cx="2361910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spc="2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sau liệt </a:t>
            </a:r>
            <a:r>
              <a:rPr spc="-9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2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đối tượng</a:t>
            </a:r>
            <a:r>
              <a:rPr spc="2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window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9631" y="78760"/>
            <a:ext cx="2057147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Đối tượng </a:t>
            </a:r>
            <a:r>
              <a:rPr spc="-4" dirty="0"/>
              <a:t>Window</a:t>
            </a:r>
            <a:r>
              <a:rPr spc="-15" dirty="0"/>
              <a:t> </a:t>
            </a:r>
            <a:r>
              <a:rPr dirty="0"/>
              <a:t>3-4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35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94740" y="754972"/>
            <a:ext cx="3579915" cy="15976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432035"/>
              </p:ext>
            </p:extLst>
          </p:nvPr>
        </p:nvGraphicFramePr>
        <p:xfrm>
          <a:off x="198041" y="758600"/>
          <a:ext cx="3564457" cy="15870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0275"/>
                <a:gridCol w="2834182"/>
              </a:tblGrid>
              <a:tr h="3128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  <a:p>
                      <a:pPr marL="0" algn="ctr">
                        <a:lnSpc>
                          <a:spcPct val="100000"/>
                        </a:lnSpc>
                      </a:pP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Phương</a:t>
                      </a:r>
                      <a:r>
                        <a:rPr sz="7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thức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567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67310" algn="ctr">
                        <a:lnSpc>
                          <a:spcPct val="100000"/>
                        </a:lnSpc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943735"/>
                    </a:solidFill>
                  </a:tcPr>
                </a:tc>
              </a:tr>
              <a:tr h="18590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alert()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58115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Hiển thị một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hộp cảnh báo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rằng tình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trạng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tin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nhắn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và một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nút</a:t>
                      </a:r>
                      <a:r>
                        <a:rPr sz="6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OK.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D6E3BC"/>
                    </a:solidFill>
                  </a:tcPr>
                </a:tc>
              </a:tr>
              <a:tr h="2176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confirm()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5811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Nhắc nhở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một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hộp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thoại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hiển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thị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thông báo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với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các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nút </a:t>
                      </a:r>
                      <a:r>
                        <a:rPr sz="600" spc="15" dirty="0">
                          <a:latin typeface="Arial"/>
                          <a:cs typeface="Arial"/>
                        </a:rPr>
                        <a:t>OK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và</a:t>
                      </a:r>
                      <a:r>
                        <a:rPr sz="6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Cancel.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F1DCDB"/>
                    </a:solidFill>
                  </a:tcPr>
                </a:tc>
              </a:tr>
              <a:tr h="2176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createPopup()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5811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Tạo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ra một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cửa sổ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pop-up.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D6E3BC"/>
                    </a:solidFill>
                  </a:tcPr>
                </a:tc>
              </a:tr>
              <a:tr h="21283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focus()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5811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Tập trung các cửa sổ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hiện</a:t>
                      </a:r>
                      <a:r>
                        <a:rPr sz="6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hành.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F1DCDB"/>
                    </a:solidFill>
                  </a:tcPr>
                </a:tc>
              </a:tr>
              <a:tr h="2176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open()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6121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58115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Mở tập tin xác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định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trong một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cửa sổ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trình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duyệt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 mới.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61214" marB="0">
                    <a:solidFill>
                      <a:srgbClr val="F1DCDB"/>
                    </a:solidFill>
                  </a:tcPr>
                </a:tc>
              </a:tr>
              <a:tr h="22246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prompt()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6121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58115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Nhắc nhở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một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hộp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thoại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mà chấp nhận đầu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vào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từ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người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sử</a:t>
                      </a:r>
                      <a:r>
                        <a:rPr sz="600" spc="-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dụng.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61214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245350" y="451510"/>
            <a:ext cx="2492562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spc="2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sau liệt </a:t>
            </a:r>
            <a:r>
              <a:rPr spc="-9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phương </a:t>
            </a:r>
            <a:r>
              <a:rPr spc="2" dirty="0">
                <a:latin typeface="Calibri"/>
                <a:cs typeface="Calibri"/>
              </a:rPr>
              <a:t>thức của </a:t>
            </a:r>
            <a:r>
              <a:rPr dirty="0">
                <a:latin typeface="Calibri"/>
                <a:cs typeface="Calibri"/>
              </a:rPr>
              <a:t>đối tượng</a:t>
            </a:r>
            <a:r>
              <a:rPr spc="-7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window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057147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Đối tượng </a:t>
            </a:r>
            <a:r>
              <a:rPr spc="-4" dirty="0"/>
              <a:t>Window</a:t>
            </a:r>
            <a:r>
              <a:rPr spc="-13" dirty="0"/>
              <a:t> </a:t>
            </a:r>
            <a:r>
              <a:rPr spc="-2" dirty="0"/>
              <a:t>4-4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3664" y="396920"/>
            <a:ext cx="3498443" cy="150396"/>
          </a:xfrm>
          <a:prstGeom prst="rect">
            <a:avLst/>
          </a:prstGeom>
        </p:spPr>
        <p:txBody>
          <a:bodyPr vert="horz" wrap="square" lIns="0" tIns="27021" rIns="0" bIns="0" rtlCol="0">
            <a:spAutoFit/>
          </a:bodyPr>
          <a:lstStyle/>
          <a:p>
            <a:pPr marL="157952" indent="-152380">
              <a:spcBef>
                <a:spcPts val="21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57952" algn="l"/>
                <a:tab pos="158230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dirty="0" err="1">
                <a:latin typeface="Calibri"/>
                <a:cs typeface="Calibri"/>
              </a:rPr>
              <a:t>dụ</a:t>
            </a:r>
            <a:r>
              <a:rPr dirty="0" smtClean="0">
                <a:latin typeface="Calibri"/>
                <a:cs typeface="Calibri"/>
              </a:rPr>
              <a:t>.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6047" y="563562"/>
            <a:ext cx="3689359" cy="2159781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 marR="2229" indent="109479">
              <a:spcBef>
                <a:spcPts val="42"/>
              </a:spcBef>
              <a:tabLst>
                <a:tab pos="562999" algn="l"/>
                <a:tab pos="1386744" algn="l"/>
              </a:tabLst>
            </a:pPr>
            <a:r>
              <a:rPr lang="en-US" sz="700" spc="-4" dirty="0">
                <a:latin typeface="Courier New"/>
                <a:cs typeface="Courier New"/>
              </a:rPr>
              <a:t>&lt;!DOCTYPE html&gt;</a:t>
            </a:r>
          </a:p>
          <a:p>
            <a:pPr marL="5571" marR="2229" indent="109479">
              <a:spcBef>
                <a:spcPts val="42"/>
              </a:spcBef>
              <a:tabLst>
                <a:tab pos="562999" algn="l"/>
                <a:tab pos="1386744" algn="l"/>
              </a:tabLst>
            </a:pPr>
            <a:r>
              <a:rPr lang="en-US" sz="700" spc="-4" dirty="0">
                <a:latin typeface="Courier New"/>
                <a:cs typeface="Courier New"/>
              </a:rPr>
              <a:t>&lt;head&gt;</a:t>
            </a:r>
          </a:p>
          <a:p>
            <a:pPr marL="5571" marR="2229" indent="109479">
              <a:spcBef>
                <a:spcPts val="42"/>
              </a:spcBef>
              <a:tabLst>
                <a:tab pos="562999" algn="l"/>
                <a:tab pos="1386744" algn="l"/>
              </a:tabLst>
            </a:pPr>
            <a:r>
              <a:rPr lang="en-US" sz="700" spc="-4" dirty="0">
                <a:latin typeface="Courier New"/>
                <a:cs typeface="Courier New"/>
              </a:rPr>
              <a:t>&lt;title&gt; window Object &lt;/title&gt;</a:t>
            </a:r>
          </a:p>
          <a:p>
            <a:pPr marL="5571" marR="2229" indent="109479">
              <a:spcBef>
                <a:spcPts val="42"/>
              </a:spcBef>
              <a:tabLst>
                <a:tab pos="562999" algn="l"/>
                <a:tab pos="1386744" algn="l"/>
              </a:tabLst>
            </a:pPr>
            <a:r>
              <a:rPr lang="en-US" sz="700" spc="-4" dirty="0">
                <a:latin typeface="Courier New"/>
                <a:cs typeface="Courier New"/>
              </a:rPr>
              <a:t>&lt;script&gt;</a:t>
            </a:r>
          </a:p>
          <a:p>
            <a:pPr marL="5571" marR="2229" indent="109479">
              <a:spcBef>
                <a:spcPts val="42"/>
              </a:spcBef>
              <a:tabLst>
                <a:tab pos="562999" algn="l"/>
                <a:tab pos="1386744" algn="l"/>
              </a:tabLst>
            </a:pPr>
            <a:r>
              <a:rPr lang="en-US" sz="700" spc="-4" dirty="0">
                <a:latin typeface="Courier New"/>
                <a:cs typeface="Courier New"/>
              </a:rPr>
              <a:t>function </a:t>
            </a:r>
            <a:r>
              <a:rPr lang="en-US" sz="700" spc="-4" dirty="0" err="1">
                <a:latin typeface="Courier New"/>
                <a:cs typeface="Courier New"/>
              </a:rPr>
              <a:t>new_window</a:t>
            </a:r>
            <a:r>
              <a:rPr lang="en-US" sz="700" spc="-4" dirty="0">
                <a:latin typeface="Courier New"/>
                <a:cs typeface="Courier New"/>
              </a:rPr>
              <a:t>() {</a:t>
            </a:r>
          </a:p>
          <a:p>
            <a:pPr marL="5571" marR="2229" indent="109479">
              <a:spcBef>
                <a:spcPts val="42"/>
              </a:spcBef>
              <a:tabLst>
                <a:tab pos="562999" algn="l"/>
                <a:tab pos="1386744" algn="l"/>
              </a:tabLst>
            </a:pPr>
            <a:r>
              <a:rPr lang="en-US" sz="700" spc="-4" dirty="0">
                <a:latin typeface="Courier New"/>
                <a:cs typeface="Courier New"/>
              </a:rPr>
              <a:t>if(confirm(‘Do you want to open a new page?’)) </a:t>
            </a:r>
            <a:r>
              <a:rPr lang="en-US" sz="700" spc="-4" dirty="0" smtClean="0">
                <a:latin typeface="Courier New"/>
                <a:cs typeface="Courier New"/>
              </a:rPr>
              <a:t>{</a:t>
            </a:r>
            <a:endParaRPr lang="en-US" sz="700" spc="-4" dirty="0">
              <a:latin typeface="Courier New"/>
              <a:cs typeface="Courier New"/>
            </a:endParaRPr>
          </a:p>
          <a:p>
            <a:pPr marL="5571" marR="2229" indent="109479">
              <a:spcBef>
                <a:spcPts val="42"/>
              </a:spcBef>
              <a:tabLst>
                <a:tab pos="562999" algn="l"/>
                <a:tab pos="1386744" algn="l"/>
              </a:tabLst>
            </a:pPr>
            <a:r>
              <a:rPr lang="en-US" sz="700" spc="-4" dirty="0" err="1">
                <a:latin typeface="Courier New"/>
                <a:cs typeface="Courier New"/>
              </a:rPr>
              <a:t>window.open</a:t>
            </a:r>
            <a:r>
              <a:rPr lang="en-US" sz="700" spc="-4" dirty="0">
                <a:latin typeface="Courier New"/>
                <a:cs typeface="Courier New"/>
              </a:rPr>
              <a:t>(‘http://www.aptech-education.com/pages/about-</a:t>
            </a:r>
          </a:p>
          <a:p>
            <a:pPr marL="5571" marR="2229" indent="109479">
              <a:spcBef>
                <a:spcPts val="42"/>
              </a:spcBef>
              <a:tabLst>
                <a:tab pos="562999" algn="l"/>
                <a:tab pos="1386744" algn="l"/>
              </a:tabLst>
            </a:pPr>
            <a:r>
              <a:rPr lang="en-US" sz="700" spc="-4" dirty="0">
                <a:latin typeface="Courier New"/>
                <a:cs typeface="Courier New"/>
              </a:rPr>
              <a:t>us/about-aptech.html’, ‘_parent</a:t>
            </a:r>
            <a:r>
              <a:rPr lang="en-US" sz="700" spc="-4" dirty="0" smtClean="0">
                <a:latin typeface="Courier New"/>
                <a:cs typeface="Courier New"/>
              </a:rPr>
              <a:t>’);</a:t>
            </a:r>
            <a:endParaRPr lang="en-US" sz="700" spc="-4" dirty="0">
              <a:latin typeface="Courier New"/>
              <a:cs typeface="Courier New"/>
            </a:endParaRPr>
          </a:p>
          <a:p>
            <a:pPr marL="5571" marR="2229" indent="109479">
              <a:spcBef>
                <a:spcPts val="42"/>
              </a:spcBef>
              <a:tabLst>
                <a:tab pos="562999" algn="l"/>
                <a:tab pos="1386744" algn="l"/>
              </a:tabLst>
            </a:pPr>
            <a:r>
              <a:rPr lang="en-US" sz="700" spc="-4" dirty="0">
                <a:latin typeface="Courier New"/>
                <a:cs typeface="Courier New"/>
              </a:rPr>
              <a:t>}</a:t>
            </a:r>
          </a:p>
          <a:p>
            <a:pPr marL="5571" marR="2229" indent="109479">
              <a:spcBef>
                <a:spcPts val="42"/>
              </a:spcBef>
              <a:tabLst>
                <a:tab pos="562999" algn="l"/>
                <a:tab pos="1386744" algn="l"/>
              </a:tabLst>
            </a:pPr>
            <a:r>
              <a:rPr lang="en-US" sz="700" spc="-4" dirty="0">
                <a:latin typeface="Courier New"/>
                <a:cs typeface="Courier New"/>
              </a:rPr>
              <a:t>else {</a:t>
            </a:r>
          </a:p>
          <a:p>
            <a:pPr marL="5571" marR="2229" indent="109479">
              <a:spcBef>
                <a:spcPts val="42"/>
              </a:spcBef>
              <a:tabLst>
                <a:tab pos="562999" algn="l"/>
                <a:tab pos="1386744" algn="l"/>
              </a:tabLst>
            </a:pPr>
            <a:r>
              <a:rPr lang="en-US" sz="700" spc="-4" dirty="0" err="1">
                <a:latin typeface="Courier New"/>
                <a:cs typeface="Courier New"/>
              </a:rPr>
              <a:t>window.alert</a:t>
            </a:r>
            <a:r>
              <a:rPr lang="en-US" sz="700" spc="-4" dirty="0">
                <a:latin typeface="Courier New"/>
                <a:cs typeface="Courier New"/>
              </a:rPr>
              <a:t>(‘In the Current Window’);</a:t>
            </a:r>
          </a:p>
          <a:p>
            <a:pPr marL="5571" marR="2229" indent="109479">
              <a:spcBef>
                <a:spcPts val="42"/>
              </a:spcBef>
              <a:tabLst>
                <a:tab pos="562999" algn="l"/>
                <a:tab pos="1386744" algn="l"/>
              </a:tabLst>
            </a:pPr>
            <a:r>
              <a:rPr lang="en-US" sz="700" spc="-4" dirty="0">
                <a:latin typeface="Courier New"/>
                <a:cs typeface="Courier New"/>
              </a:rPr>
              <a:t>}</a:t>
            </a:r>
          </a:p>
          <a:p>
            <a:pPr marL="5571" marR="2229" indent="109479">
              <a:spcBef>
                <a:spcPts val="42"/>
              </a:spcBef>
              <a:tabLst>
                <a:tab pos="562999" algn="l"/>
                <a:tab pos="1386744" algn="l"/>
              </a:tabLst>
            </a:pPr>
            <a:r>
              <a:rPr lang="en-US" sz="700" spc="-4" dirty="0">
                <a:latin typeface="Courier New"/>
                <a:cs typeface="Courier New"/>
              </a:rPr>
              <a:t>}</a:t>
            </a:r>
          </a:p>
          <a:p>
            <a:pPr marL="5571" marR="2229" indent="109479">
              <a:spcBef>
                <a:spcPts val="42"/>
              </a:spcBef>
              <a:tabLst>
                <a:tab pos="562999" algn="l"/>
                <a:tab pos="1386744" algn="l"/>
              </a:tabLst>
            </a:pPr>
            <a:r>
              <a:rPr lang="en-US" sz="700" spc="-4" dirty="0">
                <a:latin typeface="Courier New"/>
                <a:cs typeface="Courier New"/>
              </a:rPr>
              <a:t>&lt;/script&gt;</a:t>
            </a:r>
          </a:p>
          <a:p>
            <a:pPr marL="5571" marR="2229" indent="109479">
              <a:spcBef>
                <a:spcPts val="42"/>
              </a:spcBef>
              <a:tabLst>
                <a:tab pos="562999" algn="l"/>
                <a:tab pos="1386744" algn="l"/>
              </a:tabLst>
            </a:pPr>
            <a:r>
              <a:rPr lang="en-US" sz="700" spc="-4" dirty="0">
                <a:latin typeface="Courier New"/>
                <a:cs typeface="Courier New"/>
              </a:rPr>
              <a:t>&lt;/head&gt;</a:t>
            </a:r>
          </a:p>
          <a:p>
            <a:pPr marL="5571" marR="2229" indent="109479">
              <a:spcBef>
                <a:spcPts val="42"/>
              </a:spcBef>
              <a:tabLst>
                <a:tab pos="562999" algn="l"/>
                <a:tab pos="1386744" algn="l"/>
              </a:tabLst>
            </a:pPr>
            <a:r>
              <a:rPr lang="en-US" sz="700" spc="-4" dirty="0">
                <a:latin typeface="Courier New"/>
                <a:cs typeface="Courier New"/>
              </a:rPr>
              <a:t>&lt;body&gt;</a:t>
            </a:r>
          </a:p>
          <a:p>
            <a:pPr marL="5571" marR="2229" indent="109479">
              <a:spcBef>
                <a:spcPts val="42"/>
              </a:spcBef>
              <a:tabLst>
                <a:tab pos="562999" algn="l"/>
                <a:tab pos="1386744" algn="l"/>
              </a:tabLst>
            </a:pPr>
            <a:r>
              <a:rPr lang="en-US" sz="700" spc="-4" dirty="0">
                <a:latin typeface="Courier New"/>
                <a:cs typeface="Courier New"/>
              </a:rPr>
              <a:t>&lt;input type=”button” value=”Click to move to the next</a:t>
            </a:r>
          </a:p>
          <a:p>
            <a:pPr marL="5571" marR="2229" indent="109479">
              <a:spcBef>
                <a:spcPts val="42"/>
              </a:spcBef>
              <a:tabLst>
                <a:tab pos="562999" algn="l"/>
                <a:tab pos="1386744" algn="l"/>
              </a:tabLst>
            </a:pPr>
            <a:r>
              <a:rPr lang="en-US" sz="700" spc="-4" dirty="0" err="1">
                <a:latin typeface="Courier New"/>
                <a:cs typeface="Courier New"/>
              </a:rPr>
              <a:t>page”onClick</a:t>
            </a:r>
            <a:r>
              <a:rPr lang="en-US" sz="700" spc="-4" dirty="0">
                <a:latin typeface="Courier New"/>
                <a:cs typeface="Courier New"/>
              </a:rPr>
              <a:t>=”</a:t>
            </a:r>
            <a:r>
              <a:rPr lang="en-US" sz="700" spc="-4" dirty="0" err="1">
                <a:latin typeface="Courier New"/>
                <a:cs typeface="Courier New"/>
              </a:rPr>
              <a:t>new_window</a:t>
            </a:r>
            <a:r>
              <a:rPr lang="en-US" sz="700" spc="-4" dirty="0">
                <a:latin typeface="Courier New"/>
                <a:cs typeface="Courier New"/>
              </a:rPr>
              <a:t>();”/&gt;</a:t>
            </a:r>
          </a:p>
          <a:p>
            <a:pPr marL="5571" marR="2229" indent="109479">
              <a:spcBef>
                <a:spcPts val="42"/>
              </a:spcBef>
              <a:tabLst>
                <a:tab pos="562999" algn="l"/>
                <a:tab pos="1386744" algn="l"/>
              </a:tabLst>
            </a:pPr>
            <a:r>
              <a:rPr lang="en-US" sz="700" spc="-4" dirty="0">
                <a:latin typeface="Courier New"/>
                <a:cs typeface="Courier New"/>
              </a:rPr>
              <a:t>&lt;/body&gt;</a:t>
            </a:r>
          </a:p>
          <a:p>
            <a:pPr marL="5571" marR="2229" indent="109479">
              <a:spcBef>
                <a:spcPts val="42"/>
              </a:spcBef>
              <a:tabLst>
                <a:tab pos="562999" algn="l"/>
                <a:tab pos="1386744" algn="l"/>
              </a:tabLst>
            </a:pPr>
            <a:r>
              <a:rPr lang="en-US" sz="700" spc="-4" dirty="0">
                <a:latin typeface="Courier New"/>
                <a:cs typeface="Courier New"/>
              </a:rPr>
              <a:t>&lt;/html&gt;</a:t>
            </a:r>
            <a:endParaRPr sz="7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13" y="78760"/>
            <a:ext cx="194299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Đối tượng </a:t>
            </a:r>
            <a:r>
              <a:rPr spc="-9" dirty="0"/>
              <a:t>History</a:t>
            </a:r>
            <a:r>
              <a:rPr spc="-7" dirty="0"/>
              <a:t> </a:t>
            </a:r>
            <a:r>
              <a:rPr spc="-2" dirty="0"/>
              <a:t>1-2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37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41929" y="1222919"/>
            <a:ext cx="1674104" cy="9712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42467" y="1532561"/>
            <a:ext cx="788037" cy="261825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algn="ctr">
              <a:lnSpc>
                <a:spcPts val="715"/>
              </a:lnSpc>
              <a:spcBef>
                <a:spcPts val="42"/>
              </a:spcBef>
            </a:pP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Là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một phần</a:t>
            </a: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của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ts val="590"/>
              </a:lnSpc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đối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tượng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cửa</a:t>
            </a:r>
            <a:endParaRPr sz="700">
              <a:latin typeface="Arial"/>
              <a:cs typeface="Arial"/>
            </a:endParaRPr>
          </a:p>
          <a:p>
            <a:pPr marL="279" algn="ctr">
              <a:lnSpc>
                <a:spcPts val="715"/>
              </a:lnSpc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sổ</a:t>
            </a:r>
            <a:endParaRPr sz="7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28255" y="1214077"/>
            <a:ext cx="1928256" cy="10195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43392" y="1473387"/>
            <a:ext cx="987178" cy="424814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algn="ctr">
              <a:lnSpc>
                <a:spcPts val="715"/>
              </a:lnSpc>
              <a:spcBef>
                <a:spcPts val="42"/>
              </a:spcBef>
            </a:pP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Là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một mảng cho</a:t>
            </a: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phép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ts val="590"/>
              </a:lnSpc>
            </a:pP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đề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cập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đến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một URL</a:t>
            </a:r>
            <a:r>
              <a:rPr sz="700" b="1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cụ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ts val="590"/>
              </a:lnSpc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thể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bằng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cách xác</a:t>
            </a:r>
            <a:r>
              <a:rPr sz="700" b="1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định</a:t>
            </a:r>
            <a:endParaRPr sz="700">
              <a:latin typeface="Arial"/>
              <a:cs typeface="Arial"/>
            </a:endParaRPr>
          </a:p>
          <a:p>
            <a:pPr marL="279" algn="ctr">
              <a:lnSpc>
                <a:spcPts val="590"/>
              </a:lnSpc>
            </a:pP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số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chỉ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số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của nó</a:t>
            </a:r>
            <a:r>
              <a:rPr sz="700" b="1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trong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ts val="717"/>
              </a:lnSpc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mảng</a:t>
            </a:r>
            <a:endParaRPr sz="7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92205" y="1537151"/>
            <a:ext cx="1429853" cy="12705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467811" y="2066482"/>
            <a:ext cx="860102" cy="489580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46801">
              <a:lnSpc>
                <a:spcPts val="715"/>
              </a:lnSpc>
              <a:spcBef>
                <a:spcPts val="42"/>
              </a:spcBef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Chứa một tập</a:t>
            </a:r>
            <a:r>
              <a:rPr sz="700" b="1" spc="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hợp</a:t>
            </a:r>
            <a:endParaRPr sz="700">
              <a:latin typeface="Arial"/>
              <a:cs typeface="Arial"/>
            </a:endParaRPr>
          </a:p>
          <a:p>
            <a:pPr marL="72429">
              <a:lnSpc>
                <a:spcPts val="590"/>
              </a:lnSpc>
            </a:pP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URL truy</a:t>
            </a:r>
            <a:r>
              <a:rPr sz="700" b="1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cập</a:t>
            </a:r>
            <a:endParaRPr sz="700">
              <a:latin typeface="Arial"/>
              <a:cs typeface="Arial"/>
            </a:endParaRPr>
          </a:p>
          <a:p>
            <a:pPr marL="5571">
              <a:lnSpc>
                <a:spcPts val="590"/>
              </a:lnSpc>
            </a:pP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bởi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một người</a:t>
            </a: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dùng</a:t>
            </a:r>
            <a:endParaRPr sz="700">
              <a:latin typeface="Arial"/>
              <a:cs typeface="Arial"/>
            </a:endParaRPr>
          </a:p>
          <a:p>
            <a:pPr marL="206702" marR="65186" indent="-138452">
              <a:lnSpc>
                <a:spcPct val="70000"/>
              </a:lnSpc>
              <a:spcBef>
                <a:spcPts val="125"/>
              </a:spcBef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trong một cửa sổ  trình</a:t>
            </a: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7" dirty="0">
                <a:solidFill>
                  <a:srgbClr val="FFFFFF"/>
                </a:solidFill>
                <a:latin typeface="Arial"/>
                <a:cs typeface="Arial"/>
              </a:rPr>
              <a:t>duyệt</a:t>
            </a:r>
            <a:endParaRPr sz="7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73742" y="1190273"/>
            <a:ext cx="1182963" cy="7549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620027" y="1377236"/>
            <a:ext cx="707886" cy="287754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algn="ctr">
              <a:lnSpc>
                <a:spcPts val="1075"/>
              </a:lnSpc>
              <a:spcBef>
                <a:spcPts val="44"/>
              </a:spcBef>
            </a:pPr>
            <a:r>
              <a:rPr sz="1100" b="1" spc="-4" dirty="0">
                <a:solidFill>
                  <a:srgbClr val="FFFFFF"/>
                </a:solidFill>
                <a:latin typeface="Arial"/>
                <a:cs typeface="Arial"/>
              </a:rPr>
              <a:t>Đối</a:t>
            </a:r>
            <a:r>
              <a:rPr sz="1100" b="1" spc="-3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spc="-2" dirty="0">
                <a:solidFill>
                  <a:srgbClr val="FFFFFF"/>
                </a:solidFill>
                <a:latin typeface="Arial"/>
                <a:cs typeface="Arial"/>
              </a:rPr>
              <a:t>tượng</a:t>
            </a:r>
            <a:endParaRPr sz="1100" dirty="0">
              <a:latin typeface="Arial"/>
              <a:cs typeface="Arial"/>
            </a:endParaRPr>
          </a:p>
          <a:p>
            <a:pPr marL="557" algn="ctr">
              <a:lnSpc>
                <a:spcPts val="1075"/>
              </a:lnSpc>
            </a:pPr>
            <a:r>
              <a:rPr sz="1100" b="1" spc="-2" dirty="0">
                <a:solidFill>
                  <a:srgbClr val="FFFFFF"/>
                </a:solidFill>
                <a:latin typeface="Arial"/>
                <a:cs typeface="Arial"/>
              </a:rPr>
              <a:t>history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57239" y="261860"/>
            <a:ext cx="1734176" cy="13698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659250" y="521056"/>
            <a:ext cx="1104902" cy="424814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ts val="715"/>
              </a:lnSpc>
              <a:spcBef>
                <a:spcPts val="42"/>
              </a:spcBef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Cho phép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bạn để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xác</a:t>
            </a: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định</a:t>
            </a:r>
            <a:endParaRPr sz="700">
              <a:latin typeface="Arial"/>
              <a:cs typeface="Arial"/>
            </a:endParaRPr>
          </a:p>
          <a:p>
            <a:pPr marL="48193">
              <a:lnSpc>
                <a:spcPts val="590"/>
              </a:lnSpc>
            </a:pP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số lượng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các URL</a:t>
            </a:r>
            <a:r>
              <a:rPr sz="700" b="1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trong</a:t>
            </a:r>
            <a:endParaRPr sz="700">
              <a:latin typeface="Arial"/>
              <a:cs typeface="Arial"/>
            </a:endParaRPr>
          </a:p>
          <a:p>
            <a:pPr marL="61565">
              <a:lnSpc>
                <a:spcPts val="590"/>
              </a:lnSpc>
            </a:pP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danh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sách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lịch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sử</a:t>
            </a:r>
            <a:r>
              <a:rPr sz="700" b="1" spc="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bằng</a:t>
            </a:r>
            <a:endParaRPr sz="700">
              <a:latin typeface="Arial"/>
              <a:cs typeface="Arial"/>
            </a:endParaRPr>
          </a:p>
          <a:p>
            <a:pPr marL="426219" marR="37050" indent="-386661">
              <a:lnSpc>
                <a:spcPct val="70000"/>
              </a:lnSpc>
              <a:spcBef>
                <a:spcPts val="127"/>
              </a:spcBef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cách sử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thuộc tính 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length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78760"/>
            <a:ext cx="192181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Đối tượng </a:t>
            </a:r>
            <a:r>
              <a:rPr spc="-9" dirty="0"/>
              <a:t>history</a:t>
            </a:r>
            <a:r>
              <a:rPr spc="-4" dirty="0"/>
              <a:t> </a:t>
            </a:r>
            <a:r>
              <a:rPr spc="-2" dirty="0"/>
              <a:t>2-2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38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94740" y="710763"/>
            <a:ext cx="3579915" cy="998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4628966"/>
              </p:ext>
            </p:extLst>
          </p:nvPr>
        </p:nvGraphicFramePr>
        <p:xfrm>
          <a:off x="198041" y="714164"/>
          <a:ext cx="3564456" cy="9884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5565"/>
                <a:gridCol w="2848891"/>
              </a:tblGrid>
              <a:tr h="312872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Phương</a:t>
                      </a:r>
                      <a:endParaRPr sz="700" dirty="0">
                        <a:latin typeface="Arial"/>
                        <a:cs typeface="Arial"/>
                      </a:endParaRPr>
                    </a:p>
                    <a:p>
                      <a:pPr marL="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thức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31741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98425" algn="ctr">
                        <a:lnSpc>
                          <a:spcPct val="100000"/>
                        </a:lnSpc>
                      </a:pP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943735"/>
                    </a:solidFill>
                  </a:tcPr>
                </a:tc>
              </a:tr>
              <a:tr h="18590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back()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Lấy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và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hiển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thị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các URL trước đó từ danh sách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lịch</a:t>
                      </a:r>
                      <a:r>
                        <a:rPr sz="600" spc="-1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sử.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D6E3BC"/>
                    </a:solidFill>
                  </a:tcPr>
                </a:tc>
              </a:tr>
              <a:tr h="2176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forward()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Lấy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và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hiển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thị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URL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tiếp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theo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trong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danh sách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lịch</a:t>
                      </a:r>
                      <a:r>
                        <a:rPr sz="6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sử.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F1DCDB"/>
                    </a:solidFill>
                  </a:tcPr>
                </a:tc>
              </a:tr>
              <a:tr h="27206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go()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Hiển</a:t>
                      </a:r>
                      <a:r>
                        <a:rPr sz="6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thị</a:t>
                      </a:r>
                      <a:r>
                        <a:rPr sz="6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URL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được</a:t>
                      </a:r>
                      <a:r>
                        <a:rPr sz="6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chỉ</a:t>
                      </a:r>
                      <a:r>
                        <a:rPr sz="6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định.</a:t>
                      </a:r>
                      <a:r>
                        <a:rPr sz="6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Nó</a:t>
                      </a:r>
                      <a:r>
                        <a:rPr sz="6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chấp</a:t>
                      </a:r>
                      <a:r>
                        <a:rPr sz="6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nhận</a:t>
                      </a:r>
                      <a:r>
                        <a:rPr sz="6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một</a:t>
                      </a:r>
                      <a:r>
                        <a:rPr sz="6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tham</a:t>
                      </a:r>
                      <a:r>
                        <a:rPr sz="6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số,</a:t>
                      </a:r>
                      <a:r>
                        <a:rPr sz="6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5" dirty="0">
                          <a:latin typeface="Arial"/>
                          <a:cs typeface="Arial"/>
                        </a:rPr>
                        <a:t>mà</a:t>
                      </a:r>
                      <a:r>
                        <a:rPr sz="6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một</a:t>
                      </a:r>
                      <a:r>
                        <a:rPr sz="6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trong</a:t>
                      </a:r>
                      <a:r>
                        <a:rPr sz="6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hai</a:t>
                      </a:r>
                      <a:r>
                        <a:rPr sz="6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có</a:t>
                      </a:r>
                      <a:r>
                        <a:rPr sz="6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thể</a:t>
                      </a:r>
                      <a:r>
                        <a:rPr sz="6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 err="1">
                          <a:latin typeface="Arial"/>
                          <a:cs typeface="Arial"/>
                        </a:rPr>
                        <a:t>là</a:t>
                      </a:r>
                      <a:r>
                        <a:rPr sz="6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 err="1" smtClean="0">
                          <a:latin typeface="Arial"/>
                          <a:cs typeface="Arial"/>
                        </a:rPr>
                        <a:t>một</a:t>
                      </a:r>
                      <a:r>
                        <a:rPr lang="vi-VN" sz="600" spc="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 err="1" smtClean="0">
                          <a:latin typeface="Arial"/>
                          <a:cs typeface="Arial"/>
                        </a:rPr>
                        <a:t>chuỗi</a:t>
                      </a:r>
                      <a:r>
                        <a:rPr sz="600" spc="5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hoặc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một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số để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đi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đến trang cụ</a:t>
                      </a:r>
                      <a:r>
                        <a:rPr sz="6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thể.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245350" y="417502"/>
            <a:ext cx="1798044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Các phương </a:t>
            </a:r>
            <a:r>
              <a:rPr spc="2" dirty="0">
                <a:latin typeface="Calibri"/>
                <a:cs typeface="Calibri"/>
              </a:rPr>
              <a:t>thức của </a:t>
            </a:r>
            <a:r>
              <a:rPr dirty="0">
                <a:latin typeface="Calibri"/>
                <a:cs typeface="Calibri"/>
              </a:rPr>
              <a:t>đối tượng</a:t>
            </a:r>
            <a:r>
              <a:rPr spc="3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history.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6" y="78760"/>
            <a:ext cx="2141590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Đối tượng </a:t>
            </a:r>
            <a:r>
              <a:rPr spc="-13" dirty="0"/>
              <a:t>navigator</a:t>
            </a:r>
            <a:r>
              <a:rPr spc="-18" dirty="0"/>
              <a:t> </a:t>
            </a:r>
            <a:r>
              <a:rPr dirty="0"/>
              <a:t>1-2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12"/>
          </p:nvPr>
        </p:nvSpPr>
        <p:spPr>
          <a:xfrm>
            <a:off x="3762773" y="2761630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39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41929" y="403028"/>
            <a:ext cx="1632515" cy="9372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28604" y="657292"/>
            <a:ext cx="781710" cy="411097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15322">
              <a:lnSpc>
                <a:spcPts val="715"/>
              </a:lnSpc>
              <a:spcBef>
                <a:spcPts val="42"/>
              </a:spcBef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Chứa thông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tin</a:t>
            </a:r>
            <a:r>
              <a:rPr sz="700" b="1" spc="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11" dirty="0">
                <a:solidFill>
                  <a:srgbClr val="FFFFFF"/>
                </a:solidFill>
                <a:latin typeface="Arial"/>
                <a:cs typeface="Arial"/>
              </a:rPr>
              <a:t>về</a:t>
            </a:r>
            <a:endParaRPr sz="700" dirty="0">
              <a:latin typeface="Arial"/>
              <a:cs typeface="Arial"/>
            </a:endParaRPr>
          </a:p>
          <a:p>
            <a:pPr marL="80229">
              <a:lnSpc>
                <a:spcPts val="590"/>
              </a:lnSpc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các trình</a:t>
            </a: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7" dirty="0">
                <a:solidFill>
                  <a:srgbClr val="FFFFFF"/>
                </a:solidFill>
                <a:latin typeface="Arial"/>
                <a:cs typeface="Arial"/>
              </a:rPr>
              <a:t>duyệt</a:t>
            </a:r>
            <a:endParaRPr sz="700" dirty="0">
              <a:latin typeface="Arial"/>
              <a:cs typeface="Arial"/>
            </a:endParaRPr>
          </a:p>
          <a:p>
            <a:pPr marL="165752" marR="2229" indent="-160459">
              <a:lnSpc>
                <a:spcPct val="70000"/>
              </a:lnSpc>
              <a:spcBef>
                <a:spcPts val="127"/>
              </a:spcBef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được sử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dụng bởi  máy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khách</a:t>
            </a:r>
            <a:endParaRPr sz="7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44120" y="325490"/>
            <a:ext cx="1681365" cy="10202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770479" y="585196"/>
            <a:ext cx="697818" cy="424814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ts val="715"/>
              </a:lnSpc>
              <a:spcBef>
                <a:spcPts val="42"/>
              </a:spcBef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Cho phép</a:t>
            </a:r>
            <a:r>
              <a:rPr sz="700" b="1" spc="-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người</a:t>
            </a:r>
            <a:endParaRPr sz="700">
              <a:latin typeface="Arial"/>
              <a:cs typeface="Arial"/>
            </a:endParaRPr>
          </a:p>
          <a:p>
            <a:pPr marL="36772">
              <a:lnSpc>
                <a:spcPts val="590"/>
              </a:lnSpc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dụng để</a:t>
            </a:r>
            <a:r>
              <a:rPr sz="700" b="1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lấy</a:t>
            </a:r>
            <a:endParaRPr sz="700">
              <a:latin typeface="Arial"/>
              <a:cs typeface="Arial"/>
            </a:endParaRPr>
          </a:p>
          <a:p>
            <a:pPr marL="6686">
              <a:lnSpc>
                <a:spcPts val="590"/>
              </a:lnSpc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thông tin,</a:t>
            </a: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chẳng</a:t>
            </a:r>
            <a:endParaRPr sz="700">
              <a:latin typeface="Arial"/>
              <a:cs typeface="Arial"/>
            </a:endParaRPr>
          </a:p>
          <a:p>
            <a:pPr marL="93044" marR="15322" indent="-74379">
              <a:lnSpc>
                <a:spcPct val="70000"/>
              </a:lnSpc>
              <a:spcBef>
                <a:spcPts val="127"/>
              </a:spcBef>
            </a:pP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hạn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như tên, số 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phiên bản,</a:t>
            </a: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..</a:t>
            </a:r>
            <a:endParaRPr sz="7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73742" y="340454"/>
            <a:ext cx="1215970" cy="7549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653034" y="527247"/>
            <a:ext cx="708372" cy="287754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ts val="1075"/>
              </a:lnSpc>
              <a:spcBef>
                <a:spcPts val="44"/>
              </a:spcBef>
            </a:pPr>
            <a:r>
              <a:rPr sz="1100" b="1" spc="-4" dirty="0">
                <a:solidFill>
                  <a:srgbClr val="FFFFFF"/>
                </a:solidFill>
                <a:latin typeface="Arial"/>
                <a:cs typeface="Arial"/>
              </a:rPr>
              <a:t>Đối</a:t>
            </a:r>
            <a:r>
              <a:rPr sz="1100" b="1" spc="-3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spc="-2" dirty="0">
                <a:solidFill>
                  <a:srgbClr val="FFFFFF"/>
                </a:solidFill>
                <a:latin typeface="Arial"/>
                <a:cs typeface="Arial"/>
              </a:rPr>
              <a:t>tượng</a:t>
            </a:r>
            <a:endParaRPr sz="1100" dirty="0">
              <a:latin typeface="Arial"/>
              <a:cs typeface="Arial"/>
            </a:endParaRPr>
          </a:p>
          <a:p>
            <a:pPr marL="30922">
              <a:lnSpc>
                <a:spcPts val="1075"/>
              </a:lnSpc>
            </a:pPr>
            <a:r>
              <a:rPr sz="1100" b="1" spc="-2" dirty="0">
                <a:solidFill>
                  <a:srgbClr val="FFFFFF"/>
                </a:solidFill>
                <a:latin typeface="Arial"/>
                <a:cs typeface="Arial"/>
              </a:rPr>
              <a:t>navigator</a:t>
            </a:r>
            <a:endParaRPr sz="1100" dirty="0">
              <a:latin typeface="Arial"/>
              <a:cs typeface="Arial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754133"/>
              </p:ext>
            </p:extLst>
          </p:nvPr>
        </p:nvGraphicFramePr>
        <p:xfrm>
          <a:off x="141929" y="1454150"/>
          <a:ext cx="3564731" cy="13690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414"/>
                <a:gridCol w="2764317"/>
              </a:tblGrid>
              <a:tr h="3125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  <a:p>
                      <a:pPr marL="0" algn="ctr">
                        <a:lnSpc>
                          <a:spcPct val="100000"/>
                        </a:lnSpc>
                      </a:pP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Thuộc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tính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567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  <a:p>
                      <a:pPr marL="209550" algn="ctr">
                        <a:lnSpc>
                          <a:spcPct val="100000"/>
                        </a:lnSpc>
                      </a:pP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283" marB="0">
                    <a:solidFill>
                      <a:srgbClr val="943735"/>
                    </a:solidFill>
                  </a:tcPr>
                </a:tc>
              </a:tr>
              <a:tr h="18590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appName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30162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Lấy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tên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của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trình</a:t>
                      </a:r>
                      <a:r>
                        <a:rPr sz="6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duyệt.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D6E3BC"/>
                    </a:solidFill>
                  </a:tcPr>
                </a:tc>
              </a:tr>
              <a:tr h="2176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0" dirty="0">
                          <a:latin typeface="Arial"/>
                          <a:cs typeface="Arial"/>
                        </a:rPr>
                        <a:t>appVersion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30162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Lấy số phiên bản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và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nền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tảng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của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trình</a:t>
                      </a:r>
                      <a:r>
                        <a:rPr sz="6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duyệt.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F1DCDB"/>
                    </a:solidFill>
                  </a:tcPr>
                </a:tc>
              </a:tr>
              <a:tr h="21311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browserLanguage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30162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Lấy ngôn ngữ của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trình</a:t>
                      </a:r>
                      <a:r>
                        <a:rPr sz="6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duyệt.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D6E3BC"/>
                    </a:solidFill>
                  </a:tcPr>
                </a:tc>
              </a:tr>
              <a:tr h="2176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cookieEnabled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61497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301625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Xác định xem các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tập tin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cookie được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kích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hoạt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trong trình</a:t>
                      </a:r>
                      <a:r>
                        <a:rPr sz="6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duyệt.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61497" marB="0">
                    <a:solidFill>
                      <a:srgbClr val="D6E3BC"/>
                    </a:solidFill>
                  </a:tcPr>
                </a:tc>
              </a:tr>
              <a:tr h="22218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platform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6121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301625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Lấy các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loại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máy như Win32, của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trình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duyệt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của máy</a:t>
                      </a:r>
                      <a:r>
                        <a:rPr sz="6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khách.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61214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242577" y="1219299"/>
            <a:ext cx="1826375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spc="2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sau liệt </a:t>
            </a:r>
            <a:r>
              <a:rPr spc="-9" dirty="0">
                <a:latin typeface="Calibri"/>
                <a:cs typeface="Calibri"/>
              </a:rPr>
              <a:t>kê </a:t>
            </a:r>
            <a:r>
              <a:rPr spc="2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</a:t>
            </a:r>
            <a:r>
              <a:rPr spc="2" dirty="0">
                <a:latin typeface="Calibri"/>
                <a:cs typeface="Calibri"/>
              </a:rPr>
              <a:t>của</a:t>
            </a:r>
            <a:r>
              <a:rPr spc="-64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navigator.</a:t>
            </a:r>
            <a:endParaRPr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624" y="78760"/>
            <a:ext cx="772083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Các</a:t>
            </a:r>
            <a:r>
              <a:rPr spc="-39" dirty="0"/>
              <a:t> </a:t>
            </a:r>
            <a:r>
              <a:rPr spc="-4" dirty="0"/>
              <a:t>hàm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5694" y="536643"/>
            <a:ext cx="3682236" cy="350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694" y="897124"/>
            <a:ext cx="3682236" cy="3346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6354" y="1273931"/>
            <a:ext cx="3681576" cy="3577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5034" y="1652098"/>
            <a:ext cx="3682896" cy="3271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7014" y="2007138"/>
            <a:ext cx="3680916" cy="3652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5976" y="563373"/>
            <a:ext cx="3611954" cy="1736869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ts val="884"/>
              </a:lnSpc>
              <a:spcBef>
                <a:spcPts val="44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Là một khối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mã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độc lập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thể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tái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nó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thực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hiện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số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thao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tác</a:t>
            </a:r>
            <a:r>
              <a:rPr spc="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trên</a:t>
            </a:r>
            <a:endParaRPr dirty="0">
              <a:latin typeface="Arial"/>
              <a:cs typeface="Arial"/>
            </a:endParaRPr>
          </a:p>
          <a:p>
            <a:pPr marL="5571">
              <a:lnSpc>
                <a:spcPts val="884"/>
              </a:lnSpc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biến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các biểu thức để hoàn thành một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nhiệm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vụ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nào</a:t>
            </a:r>
            <a:r>
              <a:rPr spc="4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đó.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 marL="5571"/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Có thể chấp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nhận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tham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số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là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biến hoặc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giá</a:t>
            </a:r>
            <a:r>
              <a:rPr spc="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trị.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 marL="6407" marR="47915">
              <a:lnSpc>
                <a:spcPts val="820"/>
              </a:lnSpc>
              <a:spcBef>
                <a:spcPts val="730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Có thể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trả về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giá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trị kết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quả để hiển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thị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trong trình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duyệt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sau khi 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hoạt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động 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đã được thực</a:t>
            </a:r>
            <a:r>
              <a:rPr spc="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hiện.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4"/>
              </a:spcBef>
            </a:pPr>
            <a:endParaRPr sz="1300" dirty="0">
              <a:latin typeface="Times New Roman"/>
              <a:cs typeface="Times New Roman"/>
            </a:endParaRPr>
          </a:p>
          <a:p>
            <a:pPr marL="5571"/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Hàm trong JavaScript luôn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tạo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trong 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</a:t>
            </a:r>
            <a:r>
              <a:rPr spc="3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script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 marL="6964" marR="43458">
              <a:lnSpc>
                <a:spcPts val="820"/>
              </a:lnSpc>
              <a:spcBef>
                <a:spcPts val="647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JavaScript hỗ trợ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cả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hai loại là: hàm do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người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dùng định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nghĩa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hàm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sẵn 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trong hệ thống.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3664" y="360008"/>
            <a:ext cx="3294901" cy="705122"/>
          </a:xfrm>
          <a:prstGeom prst="rect">
            <a:avLst/>
          </a:prstGeom>
        </p:spPr>
        <p:txBody>
          <a:bodyPr vert="horz" wrap="square" lIns="0" tIns="15043" rIns="0" bIns="0" rtlCol="0">
            <a:spAutoFit/>
          </a:bodyPr>
          <a:lstStyle/>
          <a:p>
            <a:pPr marL="157952" indent="-152380">
              <a:spcBef>
                <a:spcPts val="11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57952" algn="l"/>
                <a:tab pos="158230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dụ</a:t>
            </a:r>
            <a:endParaRPr>
              <a:latin typeface="Calibri"/>
              <a:cs typeface="Calibri"/>
            </a:endParaRPr>
          </a:p>
          <a:p>
            <a:pPr marL="160737">
              <a:spcBef>
                <a:spcPts val="59"/>
              </a:spcBef>
            </a:pPr>
            <a:r>
              <a:rPr sz="600" dirty="0">
                <a:latin typeface="Courier New"/>
                <a:cs typeface="Courier New"/>
              </a:rPr>
              <a:t>&lt;!DOCTYPE</a:t>
            </a:r>
            <a:r>
              <a:rPr sz="600" spc="-2" dirty="0">
                <a:latin typeface="Courier New"/>
                <a:cs typeface="Courier New"/>
              </a:rPr>
              <a:t> </a:t>
            </a:r>
            <a:r>
              <a:rPr sz="600" dirty="0">
                <a:latin typeface="Courier New"/>
                <a:cs typeface="Courier New"/>
              </a:rPr>
              <a:t>html&gt;</a:t>
            </a:r>
            <a:endParaRPr sz="600">
              <a:latin typeface="Courier New"/>
              <a:cs typeface="Courier New"/>
            </a:endParaRPr>
          </a:p>
          <a:p>
            <a:pPr marL="160737">
              <a:spcBef>
                <a:spcPts val="11"/>
              </a:spcBef>
            </a:pPr>
            <a:r>
              <a:rPr sz="600" dirty="0">
                <a:latin typeface="Courier New"/>
                <a:cs typeface="Courier New"/>
              </a:rPr>
              <a:t>&lt;head&gt;</a:t>
            </a:r>
            <a:endParaRPr sz="600">
              <a:latin typeface="Courier New"/>
              <a:cs typeface="Courier New"/>
            </a:endParaRPr>
          </a:p>
          <a:p>
            <a:pPr marL="258239">
              <a:spcBef>
                <a:spcPts val="11"/>
              </a:spcBef>
            </a:pPr>
            <a:r>
              <a:rPr sz="600" dirty="0">
                <a:latin typeface="Courier New"/>
                <a:cs typeface="Courier New"/>
              </a:rPr>
              <a:t>&lt;title&gt; navigator Object</a:t>
            </a:r>
            <a:r>
              <a:rPr sz="600" spc="-2" dirty="0">
                <a:latin typeface="Courier New"/>
                <a:cs typeface="Courier New"/>
              </a:rPr>
              <a:t> </a:t>
            </a:r>
            <a:r>
              <a:rPr sz="600" dirty="0">
                <a:latin typeface="Courier New"/>
                <a:cs typeface="Courier New"/>
              </a:rPr>
              <a:t>&lt;/title&gt;</a:t>
            </a:r>
            <a:endParaRPr sz="600">
              <a:latin typeface="Courier New"/>
              <a:cs typeface="Courier New"/>
            </a:endParaRPr>
          </a:p>
          <a:p>
            <a:pPr marL="258239">
              <a:spcBef>
                <a:spcPts val="4"/>
              </a:spcBef>
            </a:pPr>
            <a:r>
              <a:rPr sz="600" dirty="0">
                <a:latin typeface="Courier New"/>
                <a:cs typeface="Courier New"/>
              </a:rPr>
              <a:t>&lt;script&gt;</a:t>
            </a:r>
            <a:endParaRPr sz="600">
              <a:latin typeface="Courier New"/>
              <a:cs typeface="Courier New"/>
            </a:endParaRPr>
          </a:p>
          <a:p>
            <a:pPr marL="258239">
              <a:spcBef>
                <a:spcPts val="13"/>
              </a:spcBef>
            </a:pPr>
            <a:r>
              <a:rPr sz="600" dirty="0">
                <a:latin typeface="Courier New"/>
                <a:cs typeface="Courier New"/>
              </a:rPr>
              <a:t>function display_browser()</a:t>
            </a:r>
            <a:r>
              <a:rPr sz="600" spc="-7" dirty="0">
                <a:latin typeface="Courier New"/>
                <a:cs typeface="Courier New"/>
              </a:rPr>
              <a:t> </a:t>
            </a:r>
            <a:r>
              <a:rPr sz="600" dirty="0">
                <a:latin typeface="Courier New"/>
                <a:cs typeface="Courier New"/>
              </a:rPr>
              <a:t>{</a:t>
            </a:r>
            <a:endParaRPr sz="600">
              <a:latin typeface="Courier New"/>
              <a:cs typeface="Courier New"/>
            </a:endParaRPr>
          </a:p>
          <a:p>
            <a:pPr marL="355740">
              <a:spcBef>
                <a:spcPts val="11"/>
              </a:spcBef>
            </a:pPr>
            <a:r>
              <a:rPr sz="600" dirty="0">
                <a:latin typeface="Courier New"/>
                <a:cs typeface="Courier New"/>
              </a:rPr>
              <a:t>document.write(‘Browser name: ‘ +navigator.appName+</a:t>
            </a:r>
            <a:r>
              <a:rPr sz="600" spc="24" dirty="0">
                <a:latin typeface="Courier New"/>
                <a:cs typeface="Courier New"/>
              </a:rPr>
              <a:t> </a:t>
            </a:r>
            <a:r>
              <a:rPr sz="600" dirty="0">
                <a:latin typeface="Courier New"/>
                <a:cs typeface="Courier New"/>
              </a:rPr>
              <a:t>‘&lt;BR/&gt;’);</a:t>
            </a:r>
            <a:endParaRPr sz="6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4106" y="68309"/>
            <a:ext cx="2141590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Đối tượng </a:t>
            </a:r>
            <a:r>
              <a:rPr spc="-13" dirty="0"/>
              <a:t>navigator </a:t>
            </a:r>
            <a:r>
              <a:rPr spc="-2" dirty="0"/>
              <a:t>2-2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874950" y="1101228"/>
            <a:ext cx="1920719" cy="98522"/>
          </a:xfrm>
          <a:prstGeom prst="rect">
            <a:avLst/>
          </a:prstGeom>
        </p:spPr>
        <p:txBody>
          <a:bodyPr vert="horz" wrap="square" lIns="0" tIns="6129" rIns="0" bIns="0" rtlCol="0">
            <a:spAutoFit/>
          </a:bodyPr>
          <a:lstStyle/>
          <a:p>
            <a:pPr marL="5571">
              <a:spcBef>
                <a:spcPts val="48"/>
              </a:spcBef>
              <a:tabLst>
                <a:tab pos="606457" algn="l"/>
                <a:tab pos="866088" algn="l"/>
              </a:tabLst>
            </a:pPr>
            <a:r>
              <a:rPr sz="600" dirty="0">
                <a:latin typeface="Courier New"/>
                <a:cs typeface="Courier New"/>
              </a:rPr>
              <a:t>version:	‘	+navigator.appVersion+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79120" y="1301194"/>
            <a:ext cx="2015889" cy="98522"/>
          </a:xfrm>
          <a:prstGeom prst="rect">
            <a:avLst/>
          </a:prstGeom>
        </p:spPr>
        <p:txBody>
          <a:bodyPr vert="horz" wrap="square" lIns="0" tIns="6129" rIns="0" bIns="0" rtlCol="0">
            <a:spAutoFit/>
          </a:bodyPr>
          <a:lstStyle/>
          <a:p>
            <a:pPr marL="5571">
              <a:spcBef>
                <a:spcPts val="48"/>
              </a:spcBef>
              <a:tabLst>
                <a:tab pos="557149" algn="l"/>
                <a:tab pos="719001" algn="l"/>
              </a:tabLst>
            </a:pPr>
            <a:r>
              <a:rPr sz="600" dirty="0">
                <a:latin typeface="Courier New"/>
                <a:cs typeface="Courier New"/>
              </a:rPr>
              <a:t>language:	‘	+navigator.browserLanguage+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64307" y="1101228"/>
            <a:ext cx="1314495" cy="377986"/>
          </a:xfrm>
          <a:prstGeom prst="rect">
            <a:avLst/>
          </a:prstGeom>
        </p:spPr>
        <p:txBody>
          <a:bodyPr vert="horz" wrap="square" lIns="0" tIns="5014" rIns="0" bIns="0" rtlCol="0">
            <a:spAutoFit/>
          </a:bodyPr>
          <a:lstStyle/>
          <a:p>
            <a:pPr marL="5571" marR="2229" indent="197788">
              <a:lnSpc>
                <a:spcPct val="101400"/>
              </a:lnSpc>
              <a:spcBef>
                <a:spcPts val="39"/>
              </a:spcBef>
            </a:pPr>
            <a:r>
              <a:rPr sz="600" dirty="0">
                <a:latin typeface="Courier New"/>
                <a:cs typeface="Courier New"/>
              </a:rPr>
              <a:t>document.write(‘Browser  ‘&lt;BR/&gt;’);</a:t>
            </a:r>
            <a:endParaRPr sz="600">
              <a:latin typeface="Courier New"/>
              <a:cs typeface="Courier New"/>
            </a:endParaRPr>
          </a:p>
          <a:p>
            <a:pPr marL="5571" marR="2229" indent="197788">
              <a:lnSpc>
                <a:spcPct val="100699"/>
              </a:lnSpc>
              <a:spcBef>
                <a:spcPts val="4"/>
              </a:spcBef>
            </a:pPr>
            <a:r>
              <a:rPr sz="600" dirty="0">
                <a:latin typeface="Courier New"/>
                <a:cs typeface="Courier New"/>
              </a:rPr>
              <a:t>document.write(‘Browser  ‘&lt;BR/&gt;’);</a:t>
            </a:r>
            <a:endParaRPr sz="6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4306" y="1500344"/>
            <a:ext cx="2999491" cy="1134214"/>
          </a:xfrm>
          <a:prstGeom prst="rect">
            <a:avLst/>
          </a:prstGeom>
        </p:spPr>
        <p:txBody>
          <a:bodyPr vert="horz" wrap="square" lIns="0" tIns="6407" rIns="0" bIns="0" rtlCol="0">
            <a:spAutoFit/>
          </a:bodyPr>
          <a:lstStyle/>
          <a:p>
            <a:pPr marL="203359">
              <a:spcBef>
                <a:spcPts val="50"/>
              </a:spcBef>
            </a:pPr>
            <a:r>
              <a:rPr sz="600" dirty="0">
                <a:latin typeface="Courier New"/>
                <a:cs typeface="Courier New"/>
              </a:rPr>
              <a:t>document.write(‘Platform: ‘ +navigator.platform+</a:t>
            </a:r>
            <a:r>
              <a:rPr sz="600" spc="37" dirty="0">
                <a:latin typeface="Courier New"/>
                <a:cs typeface="Courier New"/>
              </a:rPr>
              <a:t> </a:t>
            </a:r>
            <a:r>
              <a:rPr sz="600" dirty="0">
                <a:latin typeface="Courier New"/>
                <a:cs typeface="Courier New"/>
              </a:rPr>
              <a:t>‘&lt;BR/&gt;’);</a:t>
            </a:r>
          </a:p>
          <a:p>
            <a:pPr marL="203359" marR="294453">
              <a:lnSpc>
                <a:spcPct val="100699"/>
              </a:lnSpc>
              <a:spcBef>
                <a:spcPts val="7"/>
              </a:spcBef>
            </a:pPr>
            <a:r>
              <a:rPr sz="600" dirty="0">
                <a:latin typeface="Courier New"/>
                <a:cs typeface="Courier New"/>
              </a:rPr>
              <a:t>if(navigator.cookieEnabled) {  document.write(‘Cookie is enabled in the</a:t>
            </a:r>
            <a:r>
              <a:rPr sz="600" spc="13" dirty="0">
                <a:latin typeface="Courier New"/>
                <a:cs typeface="Courier New"/>
              </a:rPr>
              <a:t> </a:t>
            </a:r>
            <a:r>
              <a:rPr sz="600" dirty="0">
                <a:latin typeface="Courier New"/>
                <a:cs typeface="Courier New"/>
              </a:rPr>
              <a:t>browser.’);</a:t>
            </a:r>
          </a:p>
          <a:p>
            <a:pPr marL="105858">
              <a:spcBef>
                <a:spcPts val="11"/>
              </a:spcBef>
            </a:pPr>
            <a:r>
              <a:rPr sz="600" dirty="0">
                <a:latin typeface="Courier New"/>
                <a:cs typeface="Courier New"/>
              </a:rPr>
              <a:t>}</a:t>
            </a:r>
          </a:p>
          <a:p>
            <a:pPr marL="8079">
              <a:spcBef>
                <a:spcPts val="9"/>
              </a:spcBef>
            </a:pPr>
            <a:r>
              <a:rPr sz="600" dirty="0">
                <a:latin typeface="Courier New"/>
                <a:cs typeface="Courier New"/>
              </a:rPr>
              <a:t>}</a:t>
            </a:r>
          </a:p>
          <a:p>
            <a:pPr marL="8079">
              <a:spcBef>
                <a:spcPts val="7"/>
              </a:spcBef>
            </a:pPr>
            <a:r>
              <a:rPr sz="600" dirty="0">
                <a:latin typeface="Courier New"/>
                <a:cs typeface="Courier New"/>
              </a:rPr>
              <a:t>&lt;/script&gt;</a:t>
            </a:r>
          </a:p>
          <a:p>
            <a:pPr marL="8079">
              <a:spcBef>
                <a:spcPts val="11"/>
              </a:spcBef>
            </a:pPr>
            <a:r>
              <a:rPr sz="600" dirty="0">
                <a:latin typeface="Courier New"/>
                <a:cs typeface="Courier New"/>
              </a:rPr>
              <a:t>&lt;/head&gt;</a:t>
            </a:r>
          </a:p>
          <a:p>
            <a:pPr marL="8079">
              <a:spcBef>
                <a:spcPts val="11"/>
              </a:spcBef>
            </a:pPr>
            <a:r>
              <a:rPr sz="600" dirty="0">
                <a:latin typeface="Courier New"/>
                <a:cs typeface="Courier New"/>
              </a:rPr>
              <a:t>&lt;body&gt;</a:t>
            </a:r>
          </a:p>
          <a:p>
            <a:pPr marL="5571" marR="588071" indent="100287">
              <a:lnSpc>
                <a:spcPts val="772"/>
              </a:lnSpc>
              <a:spcBef>
                <a:spcPts val="24"/>
              </a:spcBef>
            </a:pPr>
            <a:r>
              <a:rPr sz="600" dirty="0">
                <a:latin typeface="Courier New"/>
                <a:cs typeface="Courier New"/>
              </a:rPr>
              <a:t>&lt;input type=”button” value=”Browser Information”  onclick=”display_browser()”/&gt;</a:t>
            </a:r>
          </a:p>
          <a:p>
            <a:pPr marL="8079">
              <a:lnSpc>
                <a:spcPts val="748"/>
              </a:lnSpc>
            </a:pPr>
            <a:r>
              <a:rPr sz="600" dirty="0">
                <a:latin typeface="Courier New"/>
                <a:cs typeface="Courier New"/>
              </a:rPr>
              <a:t>&lt;/body&gt;</a:t>
            </a:r>
          </a:p>
          <a:p>
            <a:pPr marL="8079">
              <a:spcBef>
                <a:spcPts val="4"/>
              </a:spcBef>
            </a:pPr>
            <a:r>
              <a:rPr sz="600" dirty="0">
                <a:latin typeface="Courier New"/>
                <a:cs typeface="Courier New"/>
              </a:rPr>
              <a:t>&lt;/html&gt;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6" y="78760"/>
            <a:ext cx="1683896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Đối tượng</a:t>
            </a:r>
            <a:r>
              <a:rPr spc="-15" dirty="0"/>
              <a:t> </a:t>
            </a:r>
            <a:r>
              <a:rPr spc="-7" dirty="0"/>
              <a:t>location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41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41929" y="334637"/>
            <a:ext cx="1632515" cy="9372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27944" y="588652"/>
            <a:ext cx="783361" cy="348863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ts val="717"/>
              </a:lnSpc>
              <a:spcBef>
                <a:spcPts val="42"/>
              </a:spcBef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phép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truy</a:t>
            </a:r>
            <a:r>
              <a:rPr sz="700" b="1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cập</a:t>
            </a:r>
            <a:endParaRPr sz="700">
              <a:latin typeface="Arial"/>
              <a:cs typeface="Arial"/>
            </a:endParaRPr>
          </a:p>
          <a:p>
            <a:pPr marL="50143">
              <a:lnSpc>
                <a:spcPts val="590"/>
              </a:lnSpc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thông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tin đầy</a:t>
            </a: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đủ</a:t>
            </a:r>
            <a:endParaRPr sz="700">
              <a:latin typeface="Arial"/>
              <a:cs typeface="Arial"/>
            </a:endParaRPr>
          </a:p>
          <a:p>
            <a:pPr marL="8636" marR="5571" indent="17829">
              <a:lnSpc>
                <a:spcPct val="70000"/>
              </a:lnSpc>
              <a:spcBef>
                <a:spcPts val="127"/>
              </a:spcBef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của URL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tải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trong  cửa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sổ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trình</a:t>
            </a:r>
            <a:r>
              <a:rPr sz="700" b="1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7" dirty="0">
                <a:solidFill>
                  <a:srgbClr val="FFFFFF"/>
                </a:solidFill>
                <a:latin typeface="Arial"/>
                <a:cs typeface="Arial"/>
              </a:rPr>
              <a:t>duyệt</a:t>
            </a:r>
            <a:endParaRPr sz="7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44120" y="261180"/>
            <a:ext cx="1681365" cy="10161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722289" y="631070"/>
            <a:ext cx="791612" cy="263909"/>
          </a:xfrm>
          <a:prstGeom prst="rect">
            <a:avLst/>
          </a:prstGeom>
        </p:spPr>
        <p:txBody>
          <a:bodyPr vert="horz" wrap="square" lIns="0" tIns="37329" rIns="0" bIns="0" rtlCol="0">
            <a:spAutoFit/>
          </a:bodyPr>
          <a:lstStyle/>
          <a:p>
            <a:pPr marL="5571" marR="2229" indent="42622">
              <a:lnSpc>
                <a:spcPct val="70000"/>
              </a:lnSpc>
              <a:spcBef>
                <a:spcPts val="294"/>
              </a:spcBef>
            </a:pP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Là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một phần của  đối tượng</a:t>
            </a: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Window</a:t>
            </a:r>
            <a:endParaRPr sz="7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73742" y="272063"/>
            <a:ext cx="1215970" cy="7549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653034" y="458992"/>
            <a:ext cx="708372" cy="290996"/>
          </a:xfrm>
          <a:prstGeom prst="rect">
            <a:avLst/>
          </a:prstGeom>
        </p:spPr>
        <p:txBody>
          <a:bodyPr vert="horz" wrap="square" lIns="0" tIns="53486" rIns="0" bIns="0" rtlCol="0">
            <a:spAutoFit/>
          </a:bodyPr>
          <a:lstStyle/>
          <a:p>
            <a:pPr marL="74937" marR="2229" indent="-69644">
              <a:lnSpc>
                <a:spcPct val="70000"/>
              </a:lnSpc>
              <a:spcBef>
                <a:spcPts val="421"/>
              </a:spcBef>
            </a:pPr>
            <a:r>
              <a:rPr sz="1100" b="1" spc="-2" dirty="0">
                <a:solidFill>
                  <a:srgbClr val="FFFFFF"/>
                </a:solidFill>
                <a:latin typeface="Arial"/>
                <a:cs typeface="Arial"/>
              </a:rPr>
              <a:t>Đối</a:t>
            </a:r>
            <a:r>
              <a:rPr sz="1100" b="1" spc="-4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spc="-2" dirty="0">
                <a:solidFill>
                  <a:srgbClr val="FFFFFF"/>
                </a:solidFill>
                <a:latin typeface="Arial"/>
                <a:cs typeface="Arial"/>
              </a:rPr>
              <a:t>tượng  location</a:t>
            </a:r>
            <a:endParaRPr sz="1100" dirty="0">
              <a:latin typeface="Arial"/>
              <a:cs typeface="Arial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261695"/>
              </p:ext>
            </p:extLst>
          </p:nvPr>
        </p:nvGraphicFramePr>
        <p:xfrm>
          <a:off x="198041" y="1278237"/>
          <a:ext cx="3627444" cy="15475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0542"/>
                <a:gridCol w="2756902"/>
              </a:tblGrid>
              <a:tr h="297433">
                <a:tc>
                  <a:txBody>
                    <a:bodyPr/>
                    <a:lstStyle/>
                    <a:p>
                      <a:pPr marL="0" marR="166370" indent="0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Phương 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thức/Thuộc</a:t>
                      </a:r>
                      <a:r>
                        <a:rPr sz="7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tính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32024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83185" algn="ctr">
                        <a:lnSpc>
                          <a:spcPct val="100000"/>
                        </a:lnSpc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83" marB="0">
                    <a:solidFill>
                      <a:srgbClr val="943735"/>
                    </a:solidFill>
                  </a:tcPr>
                </a:tc>
              </a:tr>
              <a:tr h="21553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host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74625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Lấy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tên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máy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và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số cổng</a:t>
                      </a:r>
                      <a:r>
                        <a:rPr sz="600" spc="-25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URL.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D6E3BC"/>
                    </a:solidFill>
                  </a:tcPr>
                </a:tc>
              </a:tr>
              <a:tr h="20691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href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7462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Quy định cụ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thể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hoặc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lấy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toàn bộ</a:t>
                      </a:r>
                      <a:r>
                        <a:rPr sz="6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URL.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F1DCDB"/>
                    </a:solidFill>
                  </a:tcPr>
                </a:tc>
              </a:tr>
              <a:tr h="20259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pathname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7462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Quy định cụ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thể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hoặc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lấy tên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đường dẫn của</a:t>
                      </a:r>
                      <a:r>
                        <a:rPr sz="6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URL.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D6E3BC"/>
                    </a:solidFill>
                  </a:tcPr>
                </a:tc>
              </a:tr>
              <a:tr h="20691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assign()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6121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74625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Tải một tài liệu mới với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các URL được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chỉ</a:t>
                      </a:r>
                      <a:r>
                        <a:rPr sz="6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định.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61214" marB="0">
                    <a:solidFill>
                      <a:srgbClr val="D6E3BC"/>
                    </a:solidFill>
                  </a:tcPr>
                </a:tc>
              </a:tr>
              <a:tr h="20691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reload()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6121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74625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ải lại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các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tài liệu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hiện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tại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bằng cách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một lần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nữa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gửi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yêu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cầu đến máy</a:t>
                      </a:r>
                      <a:r>
                        <a:rPr sz="6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chủ.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61214" marB="0">
                    <a:solidFill>
                      <a:srgbClr val="D6E3BC"/>
                    </a:solidFill>
                  </a:tcPr>
                </a:tc>
              </a:tr>
              <a:tr h="21122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replace()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6121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74625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Ghi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đè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lịch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sử URL cho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tài liệu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hiện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tại với tài liệu</a:t>
                      </a:r>
                      <a:r>
                        <a:rPr sz="6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mới.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61214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245350" y="1097828"/>
            <a:ext cx="2894144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spc="2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sau liệt </a:t>
            </a:r>
            <a:r>
              <a:rPr spc="-9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phương </a:t>
            </a:r>
            <a:r>
              <a:rPr spc="2" dirty="0">
                <a:latin typeface="Calibri"/>
                <a:cs typeface="Calibri"/>
              </a:rPr>
              <a:t>thức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spc="2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đối tượng location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79980"/>
            <a:ext cx="2908447" cy="174903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4"/>
              </a:spcBef>
            </a:pPr>
            <a:r>
              <a:rPr dirty="0"/>
              <a:t>DOM-Mô </a:t>
            </a:r>
            <a:r>
              <a:rPr spc="-2" dirty="0"/>
              <a:t>hình </a:t>
            </a:r>
            <a:r>
              <a:rPr dirty="0"/>
              <a:t>đối </a:t>
            </a:r>
            <a:r>
              <a:rPr spc="-2" dirty="0"/>
              <a:t>tượng </a:t>
            </a:r>
            <a:r>
              <a:rPr spc="-9" dirty="0"/>
              <a:t>tài </a:t>
            </a:r>
            <a:r>
              <a:rPr dirty="0"/>
              <a:t>liệu</a:t>
            </a:r>
            <a:r>
              <a:rPr spc="-42" dirty="0"/>
              <a:t> </a:t>
            </a:r>
            <a:r>
              <a:rPr spc="-2" dirty="0"/>
              <a:t>1-3</a:t>
            </a:r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3783977" y="2931293"/>
            <a:ext cx="177629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42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00954" y="432579"/>
            <a:ext cx="3772523" cy="11691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0954" y="1611288"/>
            <a:ext cx="3772523" cy="2686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276" y="1879949"/>
            <a:ext cx="3800268" cy="2972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954" y="2210506"/>
            <a:ext cx="3772523" cy="2679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5377" y="2509774"/>
            <a:ext cx="3780644" cy="3883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1606" y="463550"/>
            <a:ext cx="3809207" cy="2358514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z="700" spc="-2" dirty="0">
                <a:latin typeface="Arial"/>
                <a:cs typeface="Arial"/>
              </a:rPr>
              <a:t>Một </a:t>
            </a:r>
            <a:r>
              <a:rPr sz="700" dirty="0">
                <a:latin typeface="Arial"/>
                <a:cs typeface="Arial"/>
              </a:rPr>
              <a:t>trang </a:t>
            </a:r>
            <a:r>
              <a:rPr sz="700" spc="-4" dirty="0">
                <a:latin typeface="Arial"/>
                <a:cs typeface="Arial"/>
              </a:rPr>
              <a:t>web </a:t>
            </a:r>
            <a:r>
              <a:rPr sz="700" dirty="0">
                <a:latin typeface="Arial"/>
                <a:cs typeface="Arial"/>
              </a:rPr>
              <a:t>có </a:t>
            </a:r>
            <a:r>
              <a:rPr sz="700" spc="-2" dirty="0">
                <a:latin typeface="Arial"/>
                <a:cs typeface="Arial"/>
              </a:rPr>
              <a:t>chứa </a:t>
            </a:r>
            <a:r>
              <a:rPr sz="700" dirty="0">
                <a:latin typeface="Arial"/>
                <a:cs typeface="Arial"/>
              </a:rPr>
              <a:t>phần tử khác nhau, chẳng hạn như nút, hộp </a:t>
            </a:r>
            <a:r>
              <a:rPr sz="700" spc="-4" dirty="0">
                <a:latin typeface="Arial"/>
                <a:cs typeface="Arial"/>
              </a:rPr>
              <a:t>văn </a:t>
            </a:r>
            <a:r>
              <a:rPr sz="700" dirty="0">
                <a:latin typeface="Arial"/>
                <a:cs typeface="Arial"/>
              </a:rPr>
              <a:t>bản, hộp </a:t>
            </a:r>
            <a:r>
              <a:rPr sz="700" spc="-2" dirty="0">
                <a:latin typeface="Arial"/>
                <a:cs typeface="Arial"/>
              </a:rPr>
              <a:t>kiểm </a:t>
            </a:r>
            <a:r>
              <a:rPr sz="700" dirty="0">
                <a:latin typeface="Arial"/>
                <a:cs typeface="Arial"/>
              </a:rPr>
              <a:t>tra,</a:t>
            </a:r>
            <a:r>
              <a:rPr sz="700" spc="-83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..</a:t>
            </a:r>
          </a:p>
          <a:p>
            <a:pPr>
              <a:spcBef>
                <a:spcPts val="18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5571" marR="196116">
              <a:lnSpc>
                <a:spcPts val="680"/>
              </a:lnSpc>
            </a:pPr>
            <a:r>
              <a:rPr sz="700" spc="-2" dirty="0">
                <a:latin typeface="Arial"/>
                <a:cs typeface="Arial"/>
              </a:rPr>
              <a:t>Những </a:t>
            </a:r>
            <a:r>
              <a:rPr sz="700" dirty="0">
                <a:latin typeface="Arial"/>
                <a:cs typeface="Arial"/>
              </a:rPr>
              <a:t>phần tử này tồn tại trong </a:t>
            </a:r>
            <a:r>
              <a:rPr sz="700" spc="-2" dirty="0">
                <a:latin typeface="Arial"/>
                <a:cs typeface="Arial"/>
              </a:rPr>
              <a:t>một </a:t>
            </a:r>
            <a:r>
              <a:rPr sz="700" dirty="0">
                <a:latin typeface="Arial"/>
                <a:cs typeface="Arial"/>
              </a:rPr>
              <a:t>hệ thống phân cấp </a:t>
            </a:r>
            <a:r>
              <a:rPr sz="700" spc="-4" dirty="0">
                <a:latin typeface="Arial"/>
                <a:cs typeface="Arial"/>
              </a:rPr>
              <a:t>và </a:t>
            </a:r>
            <a:r>
              <a:rPr sz="700" dirty="0">
                <a:latin typeface="Arial"/>
                <a:cs typeface="Arial"/>
              </a:rPr>
              <a:t>tổng thể đại </a:t>
            </a:r>
            <a:r>
              <a:rPr sz="700" spc="-2" dirty="0">
                <a:latin typeface="Arial"/>
                <a:cs typeface="Arial"/>
              </a:rPr>
              <a:t>diện </a:t>
            </a:r>
            <a:r>
              <a:rPr sz="700" dirty="0">
                <a:latin typeface="Arial"/>
                <a:cs typeface="Arial"/>
              </a:rPr>
              <a:t>cho </a:t>
            </a:r>
            <a:r>
              <a:rPr sz="700" spc="-2" dirty="0">
                <a:latin typeface="Arial"/>
                <a:cs typeface="Arial"/>
              </a:rPr>
              <a:t>một </a:t>
            </a:r>
            <a:r>
              <a:rPr sz="700" dirty="0">
                <a:latin typeface="Arial"/>
                <a:cs typeface="Arial"/>
              </a:rPr>
              <a:t>tài</a:t>
            </a:r>
            <a:r>
              <a:rPr sz="700" spc="-114" dirty="0">
                <a:latin typeface="Arial"/>
                <a:cs typeface="Arial"/>
              </a:rPr>
              <a:t> </a:t>
            </a:r>
            <a:r>
              <a:rPr sz="700" spc="-2" dirty="0">
                <a:latin typeface="Arial"/>
                <a:cs typeface="Arial"/>
              </a:rPr>
              <a:t>liệu  HTML.</a:t>
            </a:r>
            <a:endParaRPr sz="7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 marL="5571" marR="112265">
              <a:lnSpc>
                <a:spcPts val="680"/>
              </a:lnSpc>
            </a:pPr>
            <a:r>
              <a:rPr sz="700" spc="-2" dirty="0">
                <a:latin typeface="Arial"/>
                <a:cs typeface="Arial"/>
              </a:rPr>
              <a:t>JavaScript</a:t>
            </a:r>
            <a:r>
              <a:rPr sz="700" spc="-11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cho</a:t>
            </a:r>
            <a:r>
              <a:rPr sz="700" spc="-11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phép</a:t>
            </a:r>
            <a:r>
              <a:rPr sz="700" spc="-11" dirty="0">
                <a:latin typeface="Arial"/>
                <a:cs typeface="Arial"/>
              </a:rPr>
              <a:t> </a:t>
            </a:r>
            <a:r>
              <a:rPr sz="700" spc="-2" dirty="0">
                <a:latin typeface="Arial"/>
                <a:cs typeface="Arial"/>
              </a:rPr>
              <a:t>người</a:t>
            </a:r>
            <a:r>
              <a:rPr sz="700" spc="-11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dùng</a:t>
            </a:r>
            <a:r>
              <a:rPr sz="700" spc="-11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truy</a:t>
            </a:r>
            <a:r>
              <a:rPr sz="700" spc="-11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cập</a:t>
            </a:r>
            <a:r>
              <a:rPr sz="700" spc="-11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các</a:t>
            </a:r>
            <a:r>
              <a:rPr sz="700" spc="-11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phần</a:t>
            </a:r>
            <a:r>
              <a:rPr sz="700" spc="-11" dirty="0">
                <a:latin typeface="Arial"/>
                <a:cs typeface="Arial"/>
              </a:rPr>
              <a:t> </a:t>
            </a:r>
            <a:r>
              <a:rPr sz="700" dirty="0" err="1">
                <a:latin typeface="Arial"/>
                <a:cs typeface="Arial"/>
              </a:rPr>
              <a:t>tử</a:t>
            </a:r>
            <a:r>
              <a:rPr sz="700" spc="-4" dirty="0">
                <a:latin typeface="Arial"/>
                <a:cs typeface="Arial"/>
              </a:rPr>
              <a:t> </a:t>
            </a:r>
            <a:r>
              <a:rPr sz="700" spc="-2" dirty="0" smtClean="0">
                <a:latin typeface="Arial"/>
                <a:cs typeface="Arial"/>
              </a:rPr>
              <a:t>HTML</a:t>
            </a:r>
            <a:r>
              <a:rPr lang="vi-VN" sz="700" spc="-22" dirty="0">
                <a:latin typeface="Arial"/>
                <a:cs typeface="Arial"/>
              </a:rPr>
              <a:t> </a:t>
            </a:r>
            <a:r>
              <a:rPr sz="700" spc="-4" dirty="0" err="1" smtClean="0">
                <a:latin typeface="Arial"/>
                <a:cs typeface="Arial"/>
              </a:rPr>
              <a:t>và</a:t>
            </a:r>
            <a:r>
              <a:rPr sz="700" spc="-2" dirty="0" smtClean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cũng</a:t>
            </a:r>
            <a:r>
              <a:rPr sz="700" spc="-11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thay</a:t>
            </a:r>
            <a:r>
              <a:rPr sz="700" spc="-11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đổi</a:t>
            </a:r>
            <a:r>
              <a:rPr sz="700" spc="-11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cấu</a:t>
            </a:r>
            <a:r>
              <a:rPr sz="700" spc="-4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trúc</a:t>
            </a:r>
            <a:r>
              <a:rPr sz="700" spc="-11" dirty="0">
                <a:latin typeface="Arial"/>
                <a:cs typeface="Arial"/>
              </a:rPr>
              <a:t> </a:t>
            </a:r>
            <a:r>
              <a:rPr sz="700" spc="-2" dirty="0">
                <a:latin typeface="Arial"/>
                <a:cs typeface="Arial"/>
              </a:rPr>
              <a:t>hiện</a:t>
            </a:r>
            <a:r>
              <a:rPr sz="700" spc="-11" dirty="0">
                <a:latin typeface="Arial"/>
                <a:cs typeface="Arial"/>
              </a:rPr>
              <a:t> </a:t>
            </a:r>
            <a:r>
              <a:rPr sz="700" dirty="0" err="1">
                <a:latin typeface="Arial"/>
                <a:cs typeface="Arial"/>
              </a:rPr>
              <a:t>có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dirty="0" err="1" smtClean="0">
                <a:latin typeface="Arial"/>
                <a:cs typeface="Arial"/>
              </a:rPr>
              <a:t>của</a:t>
            </a:r>
            <a:r>
              <a:rPr sz="700" dirty="0" smtClean="0">
                <a:latin typeface="Arial"/>
                <a:cs typeface="Arial"/>
              </a:rPr>
              <a:t> </a:t>
            </a:r>
            <a:r>
              <a:rPr sz="700" spc="-2" dirty="0">
                <a:latin typeface="Arial"/>
                <a:cs typeface="Arial"/>
              </a:rPr>
              <a:t>một </a:t>
            </a:r>
            <a:r>
              <a:rPr sz="700" dirty="0" err="1">
                <a:latin typeface="Arial"/>
                <a:cs typeface="Arial"/>
              </a:rPr>
              <a:t>trang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-2" dirty="0" smtClean="0">
                <a:latin typeface="Arial"/>
                <a:cs typeface="Arial"/>
              </a:rPr>
              <a:t>HTML</a:t>
            </a:r>
            <a:r>
              <a:rPr lang="vi-VN" sz="700" spc="-2" dirty="0" smtClean="0">
                <a:latin typeface="Arial"/>
                <a:cs typeface="Arial"/>
              </a:rPr>
              <a:t> </a:t>
            </a:r>
            <a:r>
              <a:rPr sz="700" dirty="0" err="1" smtClean="0">
                <a:latin typeface="Arial"/>
                <a:cs typeface="Arial"/>
              </a:rPr>
              <a:t>bằng</a:t>
            </a:r>
            <a:r>
              <a:rPr sz="700" dirty="0" smtClean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cách sử dụng </a:t>
            </a:r>
            <a:r>
              <a:rPr sz="700" spc="-2" dirty="0">
                <a:latin typeface="Arial"/>
                <a:cs typeface="Arial"/>
              </a:rPr>
              <a:t>Document </a:t>
            </a:r>
            <a:r>
              <a:rPr sz="700" dirty="0">
                <a:latin typeface="Arial"/>
                <a:cs typeface="Arial"/>
              </a:rPr>
              <a:t>Object </a:t>
            </a:r>
            <a:r>
              <a:rPr sz="700" spc="-2" dirty="0" smtClean="0">
                <a:latin typeface="Arial"/>
                <a:cs typeface="Arial"/>
              </a:rPr>
              <a:t>Model</a:t>
            </a:r>
            <a:r>
              <a:rPr lang="vi-VN" sz="700" spc="-2" dirty="0" smtClean="0">
                <a:latin typeface="Arial"/>
                <a:cs typeface="Arial"/>
              </a:rPr>
              <a:t> </a:t>
            </a:r>
            <a:r>
              <a:rPr sz="700" spc="-2" dirty="0" smtClean="0">
                <a:latin typeface="Arial"/>
                <a:cs typeface="Arial"/>
              </a:rPr>
              <a:t>(DOM</a:t>
            </a:r>
            <a:r>
              <a:rPr sz="700" spc="-2" dirty="0">
                <a:latin typeface="Arial"/>
                <a:cs typeface="Arial"/>
              </a:rPr>
              <a:t>) </a:t>
            </a:r>
            <a:r>
              <a:rPr sz="700" dirty="0">
                <a:latin typeface="Arial"/>
                <a:cs typeface="Arial"/>
              </a:rPr>
              <a:t>đặc </a:t>
            </a:r>
            <a:r>
              <a:rPr sz="700" spc="-2" dirty="0" err="1">
                <a:latin typeface="Arial"/>
                <a:cs typeface="Arial"/>
              </a:rPr>
              <a:t>điểm</a:t>
            </a:r>
            <a:r>
              <a:rPr sz="700" spc="-2" dirty="0">
                <a:latin typeface="Arial"/>
                <a:cs typeface="Arial"/>
              </a:rPr>
              <a:t> </a:t>
            </a:r>
            <a:r>
              <a:rPr sz="700" dirty="0" err="1" smtClean="0">
                <a:latin typeface="Arial"/>
                <a:cs typeface="Arial"/>
              </a:rPr>
              <a:t>kỹ</a:t>
            </a:r>
            <a:r>
              <a:rPr lang="vi-VN" sz="700" spc="-118" dirty="0">
                <a:latin typeface="Arial"/>
                <a:cs typeface="Arial"/>
              </a:rPr>
              <a:t> </a:t>
            </a:r>
            <a:r>
              <a:rPr sz="700" dirty="0" err="1" smtClean="0">
                <a:latin typeface="Arial"/>
                <a:cs typeface="Arial"/>
              </a:rPr>
              <a:t>thuật</a:t>
            </a:r>
            <a:r>
              <a:rPr sz="700" dirty="0">
                <a:latin typeface="Arial"/>
                <a:cs typeface="Arial"/>
              </a:rPr>
              <a:t>.</a:t>
            </a: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 marL="5571" marR="54601">
              <a:lnSpc>
                <a:spcPts val="680"/>
              </a:lnSpc>
            </a:pPr>
            <a:r>
              <a:rPr sz="700" spc="-2" dirty="0">
                <a:latin typeface="Arial"/>
                <a:cs typeface="Arial"/>
              </a:rPr>
              <a:t>DOM là một Application Programming Interface (API) xác định </a:t>
            </a:r>
            <a:r>
              <a:rPr sz="700" dirty="0">
                <a:latin typeface="Arial"/>
                <a:cs typeface="Arial"/>
              </a:rPr>
              <a:t>cấu trúc đối tượng để truy cập </a:t>
            </a:r>
            <a:r>
              <a:rPr sz="700" spc="-4" dirty="0">
                <a:latin typeface="Arial"/>
                <a:cs typeface="Arial"/>
              </a:rPr>
              <a:t>và  </a:t>
            </a:r>
            <a:r>
              <a:rPr sz="700" dirty="0">
                <a:latin typeface="Arial"/>
                <a:cs typeface="Arial"/>
              </a:rPr>
              <a:t>thao tác các phần tử</a:t>
            </a:r>
            <a:r>
              <a:rPr sz="700" spc="-37" dirty="0">
                <a:latin typeface="Arial"/>
                <a:cs typeface="Arial"/>
              </a:rPr>
              <a:t> </a:t>
            </a:r>
            <a:r>
              <a:rPr sz="700" spc="-2" dirty="0">
                <a:latin typeface="Arial"/>
                <a:cs typeface="Arial"/>
              </a:rPr>
              <a:t>HTML.</a:t>
            </a:r>
            <a:endParaRPr sz="7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 dirty="0">
              <a:latin typeface="Times New Roman"/>
              <a:cs typeface="Times New Roman"/>
            </a:endParaRPr>
          </a:p>
          <a:p>
            <a:pPr marL="5571"/>
            <a:r>
              <a:rPr sz="700" spc="-2" dirty="0">
                <a:latin typeface="Arial"/>
                <a:cs typeface="Arial"/>
              </a:rPr>
              <a:t>Được </a:t>
            </a:r>
            <a:r>
              <a:rPr sz="700" dirty="0">
                <a:latin typeface="Arial"/>
                <a:cs typeface="Arial"/>
              </a:rPr>
              <a:t>sử dụng </a:t>
            </a:r>
            <a:r>
              <a:rPr sz="700" spc="-4" dirty="0">
                <a:latin typeface="Arial"/>
                <a:cs typeface="Arial"/>
              </a:rPr>
              <a:t>với </a:t>
            </a:r>
            <a:r>
              <a:rPr sz="700" spc="-2" dirty="0">
                <a:latin typeface="Arial"/>
                <a:cs typeface="Arial"/>
              </a:rPr>
              <a:t>JavaScript </a:t>
            </a:r>
            <a:r>
              <a:rPr sz="700" dirty="0">
                <a:latin typeface="Arial"/>
                <a:cs typeface="Arial"/>
              </a:rPr>
              <a:t>để </a:t>
            </a:r>
            <a:r>
              <a:rPr sz="700" spc="-2" dirty="0">
                <a:latin typeface="Arial"/>
                <a:cs typeface="Arial"/>
              </a:rPr>
              <a:t>thêm, chỉnh sửa, </a:t>
            </a:r>
            <a:r>
              <a:rPr sz="700" dirty="0">
                <a:latin typeface="Arial"/>
                <a:cs typeface="Arial"/>
              </a:rPr>
              <a:t>hoặc </a:t>
            </a:r>
            <a:r>
              <a:rPr sz="700" spc="-2" dirty="0">
                <a:latin typeface="Arial"/>
                <a:cs typeface="Arial"/>
              </a:rPr>
              <a:t>xóa, </a:t>
            </a:r>
            <a:r>
              <a:rPr sz="700" dirty="0">
                <a:latin typeface="Arial"/>
                <a:cs typeface="Arial"/>
              </a:rPr>
              <a:t>các nội dung trên trang</a:t>
            </a:r>
            <a:r>
              <a:rPr sz="700" spc="-77" dirty="0">
                <a:latin typeface="Arial"/>
                <a:cs typeface="Arial"/>
              </a:rPr>
              <a:t> </a:t>
            </a:r>
            <a:r>
              <a:rPr sz="700" spc="-2" dirty="0">
                <a:latin typeface="Arial"/>
                <a:cs typeface="Arial"/>
              </a:rPr>
              <a:t>web.</a:t>
            </a:r>
            <a:endParaRPr sz="700" dirty="0">
              <a:latin typeface="Arial"/>
              <a:cs typeface="Arial"/>
            </a:endParaRPr>
          </a:p>
          <a:p>
            <a:pPr>
              <a:spcBef>
                <a:spcPts val="2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5571">
              <a:lnSpc>
                <a:spcPts val="735"/>
              </a:lnSpc>
            </a:pPr>
            <a:r>
              <a:rPr sz="700" spc="-2" dirty="0">
                <a:latin typeface="Arial"/>
                <a:cs typeface="Arial"/>
              </a:rPr>
              <a:t>Thông </a:t>
            </a:r>
            <a:r>
              <a:rPr sz="700" dirty="0">
                <a:latin typeface="Arial"/>
                <a:cs typeface="Arial"/>
              </a:rPr>
              <a:t>số kỹ thuật </a:t>
            </a:r>
            <a:r>
              <a:rPr sz="700" spc="-2" dirty="0">
                <a:latin typeface="Arial"/>
                <a:cs typeface="Arial"/>
              </a:rPr>
              <a:t>DOM </a:t>
            </a:r>
            <a:r>
              <a:rPr sz="700" dirty="0">
                <a:latin typeface="Arial"/>
                <a:cs typeface="Arial"/>
              </a:rPr>
              <a:t>được đặt bởi </a:t>
            </a:r>
            <a:r>
              <a:rPr sz="700" spc="-2" dirty="0">
                <a:latin typeface="Arial"/>
                <a:cs typeface="Arial"/>
              </a:rPr>
              <a:t>World </a:t>
            </a:r>
            <a:r>
              <a:rPr sz="700" dirty="0">
                <a:latin typeface="Arial"/>
                <a:cs typeface="Arial"/>
              </a:rPr>
              <a:t>Wide Web </a:t>
            </a:r>
            <a:r>
              <a:rPr sz="700" spc="-2" dirty="0">
                <a:latin typeface="Arial"/>
                <a:cs typeface="Arial"/>
              </a:rPr>
              <a:t>Consortium </a:t>
            </a:r>
            <a:r>
              <a:rPr sz="700" dirty="0">
                <a:latin typeface="Arial"/>
                <a:cs typeface="Arial"/>
              </a:rPr>
              <a:t>(W3C) </a:t>
            </a:r>
            <a:r>
              <a:rPr sz="700" spc="-4" dirty="0">
                <a:latin typeface="Arial"/>
                <a:cs typeface="Arial"/>
              </a:rPr>
              <a:t>và </a:t>
            </a:r>
            <a:r>
              <a:rPr sz="700" spc="-2" dirty="0">
                <a:latin typeface="Arial"/>
                <a:cs typeface="Arial"/>
              </a:rPr>
              <a:t>được thực </a:t>
            </a:r>
            <a:r>
              <a:rPr sz="700" spc="-2" dirty="0" err="1">
                <a:latin typeface="Arial"/>
                <a:cs typeface="Arial"/>
              </a:rPr>
              <a:t>hiện</a:t>
            </a:r>
            <a:r>
              <a:rPr sz="700" spc="-75" dirty="0">
                <a:latin typeface="Arial"/>
                <a:cs typeface="Arial"/>
              </a:rPr>
              <a:t> </a:t>
            </a:r>
            <a:r>
              <a:rPr sz="700" dirty="0" err="1" smtClean="0">
                <a:latin typeface="Arial"/>
                <a:cs typeface="Arial"/>
              </a:rPr>
              <a:t>bởi</a:t>
            </a:r>
            <a:r>
              <a:rPr lang="vi-VN" sz="700" dirty="0">
                <a:latin typeface="Arial"/>
                <a:cs typeface="Arial"/>
              </a:rPr>
              <a:t> </a:t>
            </a:r>
            <a:r>
              <a:rPr sz="700" dirty="0" err="1" smtClean="0">
                <a:latin typeface="Arial"/>
                <a:cs typeface="Arial"/>
              </a:rPr>
              <a:t>tất</a:t>
            </a:r>
            <a:r>
              <a:rPr sz="700" dirty="0" smtClean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cả các trình </a:t>
            </a:r>
            <a:r>
              <a:rPr sz="700" spc="-2" dirty="0">
                <a:latin typeface="Arial"/>
                <a:cs typeface="Arial"/>
              </a:rPr>
              <a:t>duyệt </a:t>
            </a:r>
            <a:r>
              <a:rPr sz="700" dirty="0">
                <a:latin typeface="Arial"/>
                <a:cs typeface="Arial"/>
              </a:rPr>
              <a:t>để khắc phục các </a:t>
            </a:r>
            <a:r>
              <a:rPr sz="700" spc="-4" dirty="0">
                <a:latin typeface="Arial"/>
                <a:cs typeface="Arial"/>
              </a:rPr>
              <a:t>vấn </a:t>
            </a:r>
            <a:r>
              <a:rPr sz="700" dirty="0">
                <a:latin typeface="Arial"/>
                <a:cs typeface="Arial"/>
              </a:rPr>
              <a:t>đề không tương</a:t>
            </a:r>
            <a:r>
              <a:rPr sz="700" spc="-83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thích.</a:t>
            </a:r>
          </a:p>
          <a:p>
            <a:pPr>
              <a:spcBef>
                <a:spcPts val="4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5571"/>
            <a:r>
              <a:rPr sz="700" spc="-2" dirty="0">
                <a:latin typeface="Arial"/>
                <a:cs typeface="Arial"/>
              </a:rPr>
              <a:t>DOM </a:t>
            </a:r>
            <a:r>
              <a:rPr sz="700" dirty="0">
                <a:latin typeface="Arial"/>
                <a:cs typeface="Arial"/>
              </a:rPr>
              <a:t>đọc tất cả các phần tử có trong </a:t>
            </a:r>
            <a:r>
              <a:rPr sz="700" spc="-2" dirty="0">
                <a:latin typeface="Arial"/>
                <a:cs typeface="Arial"/>
              </a:rPr>
              <a:t>một </a:t>
            </a:r>
            <a:r>
              <a:rPr sz="700" dirty="0">
                <a:latin typeface="Arial"/>
                <a:cs typeface="Arial"/>
              </a:rPr>
              <a:t>trang </a:t>
            </a:r>
            <a:r>
              <a:rPr sz="700" spc="-2" dirty="0">
                <a:latin typeface="Arial"/>
                <a:cs typeface="Arial"/>
              </a:rPr>
              <a:t>HTML </a:t>
            </a:r>
            <a:r>
              <a:rPr sz="700" spc="-4" dirty="0">
                <a:latin typeface="Arial"/>
                <a:cs typeface="Arial"/>
              </a:rPr>
              <a:t>và xử </a:t>
            </a:r>
            <a:r>
              <a:rPr sz="700" spc="-2" dirty="0">
                <a:latin typeface="Arial"/>
                <a:cs typeface="Arial"/>
              </a:rPr>
              <a:t>lý </a:t>
            </a:r>
            <a:r>
              <a:rPr sz="700" dirty="0">
                <a:latin typeface="Arial"/>
                <a:cs typeface="Arial"/>
              </a:rPr>
              <a:t>các phần tử </a:t>
            </a:r>
            <a:r>
              <a:rPr sz="700" spc="-2" dirty="0">
                <a:latin typeface="Arial"/>
                <a:cs typeface="Arial"/>
              </a:rPr>
              <a:t>HTML</a:t>
            </a:r>
            <a:r>
              <a:rPr sz="700" spc="-136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là các nút.</a:t>
            </a:r>
          </a:p>
          <a:p>
            <a:pPr>
              <a:lnSpc>
                <a:spcPct val="100000"/>
              </a:lnSpc>
            </a:pPr>
            <a:endParaRPr sz="700" dirty="0">
              <a:latin typeface="Times New Roman"/>
              <a:cs typeface="Times New Roman"/>
            </a:endParaRPr>
          </a:p>
          <a:p>
            <a:pPr marL="10586" marR="17550">
              <a:lnSpc>
                <a:spcPct val="86400"/>
              </a:lnSpc>
              <a:spcBef>
                <a:spcPts val="518"/>
              </a:spcBef>
            </a:pPr>
            <a:r>
              <a:rPr sz="700" spc="-20" dirty="0">
                <a:latin typeface="Arial"/>
                <a:cs typeface="Arial"/>
              </a:rPr>
              <a:t>Toàn </a:t>
            </a:r>
            <a:r>
              <a:rPr sz="700" dirty="0">
                <a:latin typeface="Arial"/>
                <a:cs typeface="Arial"/>
              </a:rPr>
              <a:t>bộ tài </a:t>
            </a:r>
            <a:r>
              <a:rPr sz="700" spc="-2" dirty="0">
                <a:latin typeface="Arial"/>
                <a:cs typeface="Arial"/>
              </a:rPr>
              <a:t>liệu HTML </a:t>
            </a:r>
            <a:r>
              <a:rPr sz="700" dirty="0">
                <a:latin typeface="Arial"/>
                <a:cs typeface="Arial"/>
              </a:rPr>
              <a:t>đại </a:t>
            </a:r>
            <a:r>
              <a:rPr sz="700" spc="-2" dirty="0">
                <a:latin typeface="Arial"/>
                <a:cs typeface="Arial"/>
              </a:rPr>
              <a:t>diện </a:t>
            </a:r>
            <a:r>
              <a:rPr sz="700" dirty="0">
                <a:latin typeface="Arial"/>
                <a:cs typeface="Arial"/>
              </a:rPr>
              <a:t>cho </a:t>
            </a:r>
            <a:r>
              <a:rPr sz="700" spc="-2" dirty="0">
                <a:latin typeface="Arial"/>
                <a:cs typeface="Arial"/>
              </a:rPr>
              <a:t>một </a:t>
            </a:r>
            <a:r>
              <a:rPr sz="700" dirty="0">
                <a:latin typeface="Arial"/>
                <a:cs typeface="Arial"/>
              </a:rPr>
              <a:t>nút tài </a:t>
            </a:r>
            <a:r>
              <a:rPr sz="700" spc="-2" dirty="0">
                <a:latin typeface="Arial"/>
                <a:cs typeface="Arial"/>
              </a:rPr>
              <a:t>liệu. Nút </a:t>
            </a:r>
            <a:r>
              <a:rPr sz="700" dirty="0">
                <a:latin typeface="Arial"/>
                <a:cs typeface="Arial"/>
              </a:rPr>
              <a:t>tài </a:t>
            </a:r>
            <a:r>
              <a:rPr sz="700" spc="-2" dirty="0">
                <a:latin typeface="Arial"/>
                <a:cs typeface="Arial"/>
              </a:rPr>
              <a:t>liệu </a:t>
            </a:r>
            <a:r>
              <a:rPr sz="700" dirty="0">
                <a:latin typeface="Arial"/>
                <a:cs typeface="Arial"/>
              </a:rPr>
              <a:t>này bao gồm các nút phần tử, các  nút thuộc tính, </a:t>
            </a:r>
            <a:r>
              <a:rPr sz="700" spc="-4" dirty="0">
                <a:latin typeface="Arial"/>
                <a:cs typeface="Arial"/>
              </a:rPr>
              <a:t>và </a:t>
            </a:r>
            <a:r>
              <a:rPr sz="700" dirty="0">
                <a:latin typeface="Arial"/>
                <a:cs typeface="Arial"/>
              </a:rPr>
              <a:t>các nút </a:t>
            </a:r>
            <a:r>
              <a:rPr sz="700" spc="-4" dirty="0">
                <a:latin typeface="Arial"/>
                <a:cs typeface="Arial"/>
              </a:rPr>
              <a:t>văn </a:t>
            </a:r>
            <a:r>
              <a:rPr sz="700" dirty="0">
                <a:latin typeface="Arial"/>
                <a:cs typeface="Arial"/>
              </a:rPr>
              <a:t>bản. </a:t>
            </a:r>
            <a:r>
              <a:rPr sz="700" spc="-2" dirty="0">
                <a:latin typeface="Arial"/>
                <a:cs typeface="Arial"/>
              </a:rPr>
              <a:t>Nút </a:t>
            </a:r>
            <a:r>
              <a:rPr sz="700" dirty="0">
                <a:latin typeface="Arial"/>
                <a:cs typeface="Arial"/>
              </a:rPr>
              <a:t>tài </a:t>
            </a:r>
            <a:r>
              <a:rPr sz="700" spc="-2" dirty="0">
                <a:latin typeface="Arial"/>
                <a:cs typeface="Arial"/>
              </a:rPr>
              <a:t>liệu là </a:t>
            </a:r>
            <a:r>
              <a:rPr sz="700" dirty="0">
                <a:latin typeface="Arial"/>
                <a:cs typeface="Arial"/>
              </a:rPr>
              <a:t>nút cấp cao nhất </a:t>
            </a:r>
            <a:r>
              <a:rPr sz="700" spc="-4" dirty="0">
                <a:latin typeface="Arial"/>
                <a:cs typeface="Arial"/>
              </a:rPr>
              <a:t>và </a:t>
            </a:r>
            <a:r>
              <a:rPr sz="700" dirty="0">
                <a:latin typeface="Arial"/>
                <a:cs typeface="Arial"/>
              </a:rPr>
              <a:t>các nút </a:t>
            </a:r>
            <a:r>
              <a:rPr sz="700" spc="-4" dirty="0">
                <a:latin typeface="Arial"/>
                <a:cs typeface="Arial"/>
              </a:rPr>
              <a:t>văn </a:t>
            </a:r>
            <a:r>
              <a:rPr sz="700" dirty="0">
                <a:latin typeface="Arial"/>
                <a:cs typeface="Arial"/>
              </a:rPr>
              <a:t>bản </a:t>
            </a:r>
            <a:r>
              <a:rPr sz="700" spc="-2" dirty="0">
                <a:latin typeface="Arial"/>
                <a:cs typeface="Arial"/>
              </a:rPr>
              <a:t>là những  người </a:t>
            </a:r>
            <a:r>
              <a:rPr sz="700" dirty="0">
                <a:latin typeface="Arial"/>
                <a:cs typeface="Arial"/>
              </a:rPr>
              <a:t>thấp</a:t>
            </a:r>
            <a:r>
              <a:rPr sz="700" spc="-18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nhất.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9670"/>
            <a:ext cx="2908447" cy="174903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4"/>
              </a:spcBef>
            </a:pPr>
            <a:r>
              <a:rPr dirty="0"/>
              <a:t>DOM-Mô </a:t>
            </a:r>
            <a:r>
              <a:rPr spc="-2" dirty="0"/>
              <a:t>hình </a:t>
            </a:r>
            <a:r>
              <a:rPr dirty="0"/>
              <a:t>đối </a:t>
            </a:r>
            <a:r>
              <a:rPr spc="-2" dirty="0"/>
              <a:t>tượng </a:t>
            </a:r>
            <a:r>
              <a:rPr spc="-9" dirty="0"/>
              <a:t>tài </a:t>
            </a:r>
            <a:r>
              <a:rPr dirty="0"/>
              <a:t>liệu</a:t>
            </a:r>
            <a:r>
              <a:rPr spc="-42" dirty="0"/>
              <a:t> </a:t>
            </a:r>
            <a:r>
              <a:rPr spc="-2" dirty="0"/>
              <a:t>2-3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45350" y="368531"/>
            <a:ext cx="1544992" cy="144304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dụ</a:t>
            </a:r>
            <a:endParaRPr>
              <a:latin typeface="Calibri"/>
              <a:cs typeface="Calibri"/>
            </a:endParaRPr>
          </a:p>
          <a:p>
            <a:pPr marL="5571">
              <a:spcBef>
                <a:spcPts val="1005"/>
              </a:spcBef>
            </a:pPr>
            <a:r>
              <a:rPr sz="700" spc="-2" dirty="0">
                <a:latin typeface="Courier New"/>
                <a:cs typeface="Courier New"/>
              </a:rPr>
              <a:t>&lt;!DOCTYPE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html&gt;</a:t>
            </a:r>
            <a:endParaRPr sz="700">
              <a:latin typeface="Courier New"/>
              <a:cs typeface="Courier New"/>
            </a:endParaRPr>
          </a:p>
          <a:p>
            <a:pPr marL="112544"/>
            <a:r>
              <a:rPr sz="700" spc="-2" dirty="0">
                <a:latin typeface="Courier New"/>
                <a:cs typeface="Courier New"/>
              </a:rPr>
              <a:t>&lt;html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lang=”en”&gt;</a:t>
            </a:r>
            <a:endParaRPr sz="700">
              <a:latin typeface="Courier New"/>
              <a:cs typeface="Courier New"/>
            </a:endParaRPr>
          </a:p>
          <a:p>
            <a:pPr marL="112544"/>
            <a:r>
              <a:rPr sz="700" spc="-2" dirty="0">
                <a:latin typeface="Courier New"/>
                <a:cs typeface="Courier New"/>
              </a:rPr>
              <a:t>&lt;head&gt;</a:t>
            </a:r>
            <a:endParaRPr sz="700">
              <a:latin typeface="Courier New"/>
              <a:cs typeface="Courier New"/>
            </a:endParaRPr>
          </a:p>
          <a:p>
            <a:pPr marL="219517">
              <a:spcBef>
                <a:spcPts val="2"/>
              </a:spcBef>
            </a:pPr>
            <a:r>
              <a:rPr sz="700" spc="-2" dirty="0">
                <a:latin typeface="Courier New"/>
                <a:cs typeface="Courier New"/>
              </a:rPr>
              <a:t>&lt;title&gt;Welcome&lt;/title&gt;</a:t>
            </a:r>
            <a:endParaRPr sz="700">
              <a:latin typeface="Courier New"/>
              <a:cs typeface="Courier New"/>
            </a:endParaRPr>
          </a:p>
          <a:p>
            <a:pPr marL="112544"/>
            <a:r>
              <a:rPr sz="700" spc="-2" dirty="0">
                <a:latin typeface="Courier New"/>
                <a:cs typeface="Courier New"/>
              </a:rPr>
              <a:t>&lt;/head&gt;</a:t>
            </a:r>
            <a:endParaRPr sz="700">
              <a:latin typeface="Courier New"/>
              <a:cs typeface="Courier New"/>
            </a:endParaRPr>
          </a:p>
          <a:p>
            <a:pPr marL="112544"/>
            <a:r>
              <a:rPr sz="700" spc="-2" dirty="0">
                <a:latin typeface="Courier New"/>
                <a:cs typeface="Courier New"/>
              </a:rPr>
              <a:t>&lt;body&gt;</a:t>
            </a:r>
            <a:endParaRPr sz="700">
              <a:latin typeface="Courier New"/>
              <a:cs typeface="Courier New"/>
            </a:endParaRPr>
          </a:p>
          <a:p>
            <a:pPr marL="219517"/>
            <a:r>
              <a:rPr sz="700" spc="-2" dirty="0">
                <a:latin typeface="Courier New"/>
                <a:cs typeface="Courier New"/>
              </a:rPr>
              <a:t>&lt;h1&gt; Introduction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&lt;/h1&gt;</a:t>
            </a:r>
            <a:endParaRPr sz="700">
              <a:latin typeface="Courier New"/>
              <a:cs typeface="Courier New"/>
            </a:endParaRPr>
          </a:p>
          <a:p>
            <a:pPr marL="219517"/>
            <a:r>
              <a:rPr sz="700" spc="-2" dirty="0">
                <a:latin typeface="Courier New"/>
                <a:cs typeface="Courier New"/>
              </a:rPr>
              <a:t>&lt;ahref=”#”&gt;Click</a:t>
            </a:r>
            <a:r>
              <a:rPr sz="700" spc="-9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Here&lt;/a&gt;</a:t>
            </a:r>
            <a:endParaRPr sz="700">
              <a:latin typeface="Courier New"/>
              <a:cs typeface="Courier New"/>
            </a:endParaRPr>
          </a:p>
          <a:p>
            <a:pPr marL="112544"/>
            <a:r>
              <a:rPr sz="700" spc="-2" dirty="0">
                <a:latin typeface="Courier New"/>
                <a:cs typeface="Courier New"/>
              </a:rPr>
              <a:t>&lt;/body&gt;</a:t>
            </a:r>
            <a:endParaRPr sz="700">
              <a:latin typeface="Courier New"/>
              <a:cs typeface="Courier New"/>
            </a:endParaRPr>
          </a:p>
          <a:p>
            <a:pPr marL="5571"/>
            <a:r>
              <a:rPr sz="700" spc="-2" dirty="0">
                <a:latin typeface="Courier New"/>
                <a:cs typeface="Courier New"/>
              </a:rPr>
              <a:t>&lt;/html&gt;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82366" y="918210"/>
            <a:ext cx="2063583" cy="1466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996" y="79980"/>
            <a:ext cx="2908447" cy="174903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4"/>
              </a:spcBef>
            </a:pPr>
            <a:r>
              <a:rPr dirty="0"/>
              <a:t>DOM-Mô </a:t>
            </a:r>
            <a:r>
              <a:rPr spc="-2" dirty="0"/>
              <a:t>hình </a:t>
            </a:r>
            <a:r>
              <a:rPr dirty="0"/>
              <a:t>đối </a:t>
            </a:r>
            <a:r>
              <a:rPr spc="-2" dirty="0"/>
              <a:t>tượng </a:t>
            </a:r>
            <a:r>
              <a:rPr spc="-9" dirty="0"/>
              <a:t>tài </a:t>
            </a:r>
            <a:r>
              <a:rPr spc="-2" dirty="0"/>
              <a:t>liệu</a:t>
            </a:r>
            <a:r>
              <a:rPr spc="-29" dirty="0"/>
              <a:t> </a:t>
            </a:r>
            <a:r>
              <a:rPr spc="-2" dirty="0"/>
              <a:t>3-3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44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4373" y="893044"/>
            <a:ext cx="3683556" cy="350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4373" y="1207276"/>
            <a:ext cx="3698739" cy="350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4373" y="1566398"/>
            <a:ext cx="3683556" cy="3013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27806" y="436546"/>
            <a:ext cx="3560606" cy="2343288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36780" indent="-120623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37059" algn="l"/>
              </a:tabLst>
            </a:pPr>
            <a:r>
              <a:rPr spc="-20" dirty="0">
                <a:latin typeface="Calibri"/>
                <a:cs typeface="Calibri"/>
              </a:rPr>
              <a:t>Tất </a:t>
            </a:r>
            <a:r>
              <a:rPr dirty="0">
                <a:latin typeface="Calibri"/>
                <a:cs typeface="Calibri"/>
              </a:rPr>
              <a:t>cả các </a:t>
            </a:r>
            <a:r>
              <a:rPr spc="2" dirty="0">
                <a:latin typeface="Calibri"/>
                <a:cs typeface="Calibri"/>
              </a:rPr>
              <a:t>nút </a:t>
            </a:r>
            <a:r>
              <a:rPr dirty="0">
                <a:latin typeface="Calibri"/>
                <a:cs typeface="Calibri"/>
              </a:rPr>
              <a:t>hiện </a:t>
            </a:r>
            <a:r>
              <a:rPr spc="-2" dirty="0">
                <a:latin typeface="Calibri"/>
                <a:cs typeface="Calibri"/>
              </a:rPr>
              <a:t>tại </a:t>
            </a:r>
            <a:r>
              <a:rPr dirty="0">
                <a:latin typeface="Calibri"/>
                <a:cs typeface="Calibri"/>
              </a:rPr>
              <a:t>trong </a:t>
            </a:r>
            <a:r>
              <a:rPr spc="2" dirty="0">
                <a:latin typeface="Calibri"/>
                <a:cs typeface="Calibri"/>
              </a:rPr>
              <a:t>hệ thống nút chứa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2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nhất</a:t>
            </a:r>
            <a:r>
              <a:rPr spc="-8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định.</a:t>
            </a:r>
          </a:p>
          <a:p>
            <a:pPr marL="136780" marR="2229" indent="-120623">
              <a:lnSpc>
                <a:spcPts val="983"/>
              </a:lnSpc>
              <a:spcBef>
                <a:spcPts val="3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37059" algn="l"/>
              </a:tabLst>
            </a:pPr>
            <a:r>
              <a:rPr dirty="0">
                <a:latin typeface="Calibri"/>
                <a:cs typeface="Calibri"/>
              </a:rPr>
              <a:t>Các </a:t>
            </a:r>
            <a:r>
              <a:rPr spc="2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</a:t>
            </a:r>
            <a:r>
              <a:rPr spc="-2" dirty="0">
                <a:latin typeface="Calibri"/>
                <a:cs typeface="Calibri"/>
              </a:rPr>
              <a:t>này </a:t>
            </a:r>
            <a:r>
              <a:rPr dirty="0">
                <a:latin typeface="Calibri"/>
                <a:cs typeface="Calibri"/>
              </a:rPr>
              <a:t>cung cấp thông tin </a:t>
            </a:r>
            <a:r>
              <a:rPr spc="-2" dirty="0">
                <a:latin typeface="Calibri"/>
                <a:cs typeface="Calibri"/>
              </a:rPr>
              <a:t>về </a:t>
            </a:r>
            <a:r>
              <a:rPr dirty="0">
                <a:latin typeface="Calibri"/>
                <a:cs typeface="Calibri"/>
              </a:rPr>
              <a:t>nút. Các </a:t>
            </a:r>
            <a:r>
              <a:rPr spc="2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nút </a:t>
            </a:r>
            <a:r>
              <a:rPr spc="2" dirty="0">
                <a:latin typeface="Calibri"/>
                <a:cs typeface="Calibri"/>
              </a:rPr>
              <a:t>khác </a:t>
            </a:r>
            <a:r>
              <a:rPr dirty="0">
                <a:latin typeface="Calibri"/>
                <a:cs typeface="Calibri"/>
              </a:rPr>
              <a:t>nhau như  sau:</a:t>
            </a:r>
          </a:p>
          <a:p>
            <a:pPr>
              <a:spcBef>
                <a:spcPts val="11"/>
              </a:spcBef>
              <a:buClr>
                <a:srgbClr val="AC1317"/>
              </a:buClr>
              <a:buFont typeface="Wingdings"/>
              <a:buChar char=""/>
            </a:pPr>
            <a:endParaRPr dirty="0">
              <a:latin typeface="Times New Roman"/>
              <a:cs typeface="Times New Roman"/>
            </a:endParaRPr>
          </a:p>
          <a:p>
            <a:pPr marL="5571" marR="112265">
              <a:lnSpc>
                <a:spcPts val="820"/>
              </a:lnSpc>
              <a:spcBef>
                <a:spcPts val="2"/>
              </a:spcBef>
            </a:pPr>
            <a:r>
              <a:rPr spc="-2" dirty="0">
                <a:latin typeface="Arial"/>
                <a:cs typeface="Arial"/>
              </a:rPr>
              <a:t>nodeName </a:t>
            </a:r>
            <a:r>
              <a:rPr dirty="0">
                <a:latin typeface="Arial"/>
                <a:cs typeface="Arial"/>
              </a:rPr>
              <a:t>- </a:t>
            </a:r>
            <a:r>
              <a:rPr spc="-2" dirty="0">
                <a:latin typeface="Arial"/>
                <a:cs typeface="Arial"/>
              </a:rPr>
              <a:t>Đại diện </a:t>
            </a:r>
            <a:r>
              <a:rPr dirty="0">
                <a:latin typeface="Arial"/>
                <a:cs typeface="Arial"/>
              </a:rPr>
              <a:t>cho tên của </a:t>
            </a:r>
            <a:r>
              <a:rPr spc="-2" dirty="0">
                <a:latin typeface="Arial"/>
                <a:cs typeface="Arial"/>
              </a:rPr>
              <a:t>nút. Nó chứa các </a:t>
            </a:r>
            <a:r>
              <a:rPr dirty="0">
                <a:latin typeface="Arial"/>
                <a:cs typeface="Arial"/>
              </a:rPr>
              <a:t>tên </a:t>
            </a:r>
            <a:r>
              <a:rPr spc="-2" dirty="0">
                <a:latin typeface="Arial"/>
                <a:cs typeface="Arial"/>
              </a:rPr>
              <a:t>thẻ </a:t>
            </a:r>
            <a:r>
              <a:rPr dirty="0">
                <a:latin typeface="Arial"/>
                <a:cs typeface="Arial"/>
              </a:rPr>
              <a:t>của </a:t>
            </a:r>
            <a:r>
              <a:rPr spc="-2" dirty="0">
                <a:latin typeface="Arial"/>
                <a:cs typeface="Arial"/>
              </a:rPr>
              <a:t>phần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2" dirty="0">
                <a:latin typeface="Arial"/>
                <a:cs typeface="Arial"/>
              </a:rPr>
              <a:t>HTML  trong trường hợp</a:t>
            </a:r>
            <a:r>
              <a:rPr spc="2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trên.</a:t>
            </a:r>
            <a:endParaRPr dirty="0">
              <a:latin typeface="Arial"/>
              <a:cs typeface="Arial"/>
            </a:endParaRPr>
          </a:p>
          <a:p>
            <a:pPr marL="5571">
              <a:lnSpc>
                <a:spcPts val="884"/>
              </a:lnSpc>
              <a:spcBef>
                <a:spcPts val="658"/>
              </a:spcBef>
            </a:pPr>
            <a:r>
              <a:rPr spc="-9" dirty="0">
                <a:latin typeface="Arial"/>
                <a:cs typeface="Arial"/>
              </a:rPr>
              <a:t>nodeValue </a:t>
            </a:r>
            <a:r>
              <a:rPr dirty="0">
                <a:latin typeface="Arial"/>
                <a:cs typeface="Arial"/>
              </a:rPr>
              <a:t>- </a:t>
            </a:r>
            <a:r>
              <a:rPr spc="-2" dirty="0">
                <a:latin typeface="Arial"/>
                <a:cs typeface="Arial"/>
              </a:rPr>
              <a:t>Đại diện </a:t>
            </a:r>
            <a:r>
              <a:rPr dirty="0">
                <a:latin typeface="Arial"/>
                <a:cs typeface="Arial"/>
              </a:rPr>
              <a:t>văn </a:t>
            </a:r>
            <a:r>
              <a:rPr spc="-2" dirty="0">
                <a:latin typeface="Arial"/>
                <a:cs typeface="Arial"/>
              </a:rPr>
              <a:t>bản chứa trong các nút. Thuộc tính này </a:t>
            </a:r>
            <a:r>
              <a:rPr dirty="0">
                <a:latin typeface="Arial"/>
                <a:cs typeface="Arial"/>
              </a:rPr>
              <a:t>chỉ có </a:t>
            </a:r>
            <a:r>
              <a:rPr spc="-2" dirty="0" err="1">
                <a:latin typeface="Arial"/>
                <a:cs typeface="Arial"/>
              </a:rPr>
              <a:t>sẵn</a:t>
            </a:r>
            <a:r>
              <a:rPr spc="26" dirty="0">
                <a:latin typeface="Arial"/>
                <a:cs typeface="Arial"/>
              </a:rPr>
              <a:t> </a:t>
            </a:r>
            <a:r>
              <a:rPr spc="-2" dirty="0" err="1" smtClean="0">
                <a:latin typeface="Arial"/>
                <a:cs typeface="Arial"/>
              </a:rPr>
              <a:t>cho</a:t>
            </a:r>
            <a:r>
              <a:rPr lang="vi-VN" spc="-2" dirty="0" smtClean="0">
                <a:latin typeface="Arial"/>
                <a:cs typeface="Arial"/>
              </a:rPr>
              <a:t> </a:t>
            </a:r>
            <a:r>
              <a:rPr spc="-2" dirty="0" err="1" smtClean="0">
                <a:latin typeface="Arial"/>
                <a:cs typeface="Arial"/>
              </a:rPr>
              <a:t>các</a:t>
            </a:r>
            <a:r>
              <a:rPr spc="-2" dirty="0" smtClean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nút </a:t>
            </a:r>
            <a:r>
              <a:rPr spc="-2" dirty="0">
                <a:latin typeface="Arial"/>
                <a:cs typeface="Arial"/>
              </a:rPr>
              <a:t>thuộc tính </a:t>
            </a:r>
            <a:r>
              <a:rPr dirty="0">
                <a:latin typeface="Arial"/>
                <a:cs typeface="Arial"/>
              </a:rPr>
              <a:t>và </a:t>
            </a:r>
            <a:r>
              <a:rPr spc="-2" dirty="0">
                <a:latin typeface="Arial"/>
                <a:cs typeface="Arial"/>
              </a:rPr>
              <a:t>không cho </a:t>
            </a:r>
            <a:r>
              <a:rPr dirty="0">
                <a:latin typeface="Arial"/>
                <a:cs typeface="Arial"/>
              </a:rPr>
              <a:t>tài </a:t>
            </a:r>
            <a:r>
              <a:rPr spc="-4" dirty="0">
                <a:latin typeface="Arial"/>
                <a:cs typeface="Arial"/>
              </a:rPr>
              <a:t>liệu </a:t>
            </a:r>
            <a:r>
              <a:rPr dirty="0">
                <a:latin typeface="Arial"/>
                <a:cs typeface="Arial"/>
              </a:rPr>
              <a:t>và </a:t>
            </a:r>
            <a:r>
              <a:rPr spc="-2" dirty="0">
                <a:latin typeface="Arial"/>
                <a:cs typeface="Arial"/>
              </a:rPr>
              <a:t>phần </a:t>
            </a:r>
            <a:r>
              <a:rPr dirty="0">
                <a:latin typeface="Arial"/>
                <a:cs typeface="Arial"/>
              </a:rPr>
              <a:t>tử</a:t>
            </a:r>
            <a:r>
              <a:rPr spc="22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nút.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1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5571"/>
            <a:r>
              <a:rPr spc="-9" dirty="0">
                <a:latin typeface="Arial"/>
                <a:cs typeface="Arial"/>
              </a:rPr>
              <a:t>nodeType </a:t>
            </a:r>
            <a:r>
              <a:rPr dirty="0">
                <a:latin typeface="Arial"/>
                <a:cs typeface="Arial"/>
              </a:rPr>
              <a:t>– </a:t>
            </a:r>
            <a:r>
              <a:rPr spc="-2" dirty="0">
                <a:latin typeface="Arial"/>
                <a:cs typeface="Arial"/>
              </a:rPr>
              <a:t>Đại diện </a:t>
            </a:r>
            <a:r>
              <a:rPr dirty="0">
                <a:latin typeface="Arial"/>
                <a:cs typeface="Arial"/>
              </a:rPr>
              <a:t>cho các </a:t>
            </a:r>
            <a:r>
              <a:rPr spc="-2" dirty="0">
                <a:latin typeface="Arial"/>
                <a:cs typeface="Arial"/>
              </a:rPr>
              <a:t>loại nút. </a:t>
            </a:r>
            <a:r>
              <a:rPr dirty="0">
                <a:latin typeface="Arial"/>
                <a:cs typeface="Arial"/>
              </a:rPr>
              <a:t>Ví </a:t>
            </a:r>
            <a:r>
              <a:rPr spc="-2" dirty="0">
                <a:latin typeface="Arial"/>
                <a:cs typeface="Arial"/>
              </a:rPr>
              <a:t>dụ, nút </a:t>
            </a:r>
            <a:r>
              <a:rPr dirty="0">
                <a:latin typeface="Arial"/>
                <a:cs typeface="Arial"/>
              </a:rPr>
              <a:t>tài </a:t>
            </a:r>
            <a:r>
              <a:rPr spc="-4" dirty="0">
                <a:latin typeface="Arial"/>
                <a:cs typeface="Arial"/>
              </a:rPr>
              <a:t>liệu, </a:t>
            </a:r>
            <a:r>
              <a:rPr spc="-2" dirty="0">
                <a:latin typeface="Arial"/>
                <a:cs typeface="Arial"/>
              </a:rPr>
              <a:t>nút phần</a:t>
            </a:r>
            <a:r>
              <a:rPr spc="5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tử,..</a:t>
            </a:r>
          </a:p>
          <a:p>
            <a:pPr>
              <a:spcBef>
                <a:spcPts val="18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136780" marR="2229" indent="-120623">
              <a:lnSpc>
                <a:spcPct val="1004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37059" algn="l"/>
              </a:tabLst>
            </a:pPr>
            <a:r>
              <a:rPr dirty="0">
                <a:latin typeface="Calibri"/>
                <a:cs typeface="Calibri"/>
              </a:rPr>
              <a:t>HTML </a:t>
            </a:r>
            <a:r>
              <a:rPr spc="2" dirty="0">
                <a:latin typeface="Calibri"/>
                <a:cs typeface="Calibri"/>
              </a:rPr>
              <a:t>DOM </a:t>
            </a:r>
            <a:r>
              <a:rPr dirty="0">
                <a:latin typeface="Calibri"/>
                <a:cs typeface="Calibri"/>
              </a:rPr>
              <a:t>cung cấp đối tượng tiêu chuẩn cho các </a:t>
            </a:r>
            <a:r>
              <a:rPr spc="-4" dirty="0">
                <a:latin typeface="Calibri"/>
                <a:cs typeface="Calibri"/>
              </a:rPr>
              <a:t>tài </a:t>
            </a:r>
            <a:r>
              <a:rPr dirty="0">
                <a:latin typeface="Calibri"/>
                <a:cs typeface="Calibri"/>
              </a:rPr>
              <a:t>liệu HTML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số các  đối tượng </a:t>
            </a:r>
            <a:r>
              <a:rPr spc="-2" dirty="0">
                <a:latin typeface="Calibri"/>
                <a:cs typeface="Calibri"/>
              </a:rPr>
              <a:t>này </a:t>
            </a:r>
            <a:r>
              <a:rPr spc="2" dirty="0">
                <a:latin typeface="Calibri"/>
                <a:cs typeface="Calibri"/>
              </a:rPr>
              <a:t>như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</a:p>
          <a:p>
            <a:pPr>
              <a:spcBef>
                <a:spcPts val="11"/>
              </a:spcBef>
              <a:buClr>
                <a:srgbClr val="AC1317"/>
              </a:buClr>
              <a:buFont typeface="Wingdings"/>
              <a:buChar char=""/>
            </a:pPr>
            <a:endParaRPr sz="900" dirty="0">
              <a:latin typeface="Times New Roman"/>
              <a:cs typeface="Times New Roman"/>
            </a:endParaRPr>
          </a:p>
          <a:p>
            <a:pPr marL="337354" lvl="1" indent="-120344">
              <a:buClr>
                <a:srgbClr val="AC1317"/>
              </a:buClr>
              <a:buSzPct val="151351"/>
              <a:buFont typeface="Wingdings"/>
              <a:buChar char=""/>
              <a:tabLst>
                <a:tab pos="337632" algn="l"/>
              </a:tabLst>
            </a:pPr>
            <a:r>
              <a:rPr dirty="0">
                <a:latin typeface="Calibri"/>
                <a:cs typeface="Calibri"/>
              </a:rPr>
              <a:t>Document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object</a:t>
            </a:r>
          </a:p>
          <a:p>
            <a:pPr marL="337354" lvl="1" indent="-120344">
              <a:spcBef>
                <a:spcPts val="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37632" algn="l"/>
              </a:tabLst>
            </a:pPr>
            <a:r>
              <a:rPr dirty="0">
                <a:latin typeface="Calibri"/>
                <a:cs typeface="Calibri"/>
              </a:rPr>
              <a:t>Form object</a:t>
            </a:r>
          </a:p>
          <a:p>
            <a:pPr marL="337354" lvl="1" indent="-120344">
              <a:spcBef>
                <a:spcPts val="1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37632" algn="l"/>
              </a:tabLst>
            </a:pPr>
            <a:r>
              <a:rPr dirty="0">
                <a:latin typeface="Calibri"/>
                <a:cs typeface="Calibri"/>
              </a:rPr>
              <a:t>Link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object</a:t>
            </a:r>
          </a:p>
          <a:p>
            <a:pPr marL="337354" lvl="1" indent="-120344">
              <a:spcBef>
                <a:spcPts val="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37632" algn="l"/>
              </a:tabLst>
            </a:pPr>
            <a:r>
              <a:rPr spc="-9" dirty="0">
                <a:latin typeface="Calibri"/>
                <a:cs typeface="Calibri"/>
              </a:rPr>
              <a:t>Table </a:t>
            </a:r>
            <a:r>
              <a:rPr dirty="0">
                <a:latin typeface="Calibri"/>
                <a:cs typeface="Calibri"/>
              </a:rPr>
              <a:t>object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78760"/>
            <a:ext cx="223923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Đối tượng </a:t>
            </a:r>
            <a:r>
              <a:rPr spc="-4" dirty="0"/>
              <a:t>Document</a:t>
            </a:r>
            <a:r>
              <a:rPr spc="-22" dirty="0"/>
              <a:t> </a:t>
            </a:r>
            <a:r>
              <a:rPr spc="-2" dirty="0"/>
              <a:t>1-3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45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3714" y="478150"/>
            <a:ext cx="3684216" cy="351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3714" y="795782"/>
            <a:ext cx="3684216" cy="350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3714" y="1106613"/>
            <a:ext cx="3684216" cy="3509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3714" y="1433088"/>
            <a:ext cx="3684216" cy="3516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3714" y="1760242"/>
            <a:ext cx="3706661" cy="3509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4128" y="505413"/>
            <a:ext cx="3538051" cy="1518860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ts val="884"/>
              </a:lnSpc>
              <a:spcBef>
                <a:spcPts val="44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trong Javascript để truy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cập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tất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cả 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HTML </a:t>
            </a:r>
            <a:r>
              <a:rPr spc="-2" dirty="0" err="1">
                <a:solidFill>
                  <a:srgbClr val="FFFFFF"/>
                </a:solidFill>
                <a:latin typeface="Arial"/>
                <a:cs typeface="Arial"/>
              </a:rPr>
              <a:t>được</a:t>
            </a:r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 err="1" smtClean="0">
                <a:solidFill>
                  <a:srgbClr val="FFFFFF"/>
                </a:solidFill>
                <a:latin typeface="Arial"/>
                <a:cs typeface="Arial"/>
              </a:rPr>
              <a:t>trình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spc="-4" dirty="0" err="1" smtClean="0">
                <a:solidFill>
                  <a:srgbClr val="FFFFFF"/>
                </a:solidFill>
                <a:latin typeface="Arial"/>
                <a:cs typeface="Arial"/>
              </a:rPr>
              <a:t>bày</a:t>
            </a:r>
            <a:r>
              <a:rPr spc="-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trên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trang.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3"/>
              </a:spcBef>
            </a:pPr>
            <a:endParaRPr sz="700" dirty="0">
              <a:latin typeface="Times New Roman"/>
              <a:cs typeface="Times New Roman"/>
            </a:endParaRPr>
          </a:p>
          <a:p>
            <a:pPr marL="5571" marR="71872">
              <a:lnSpc>
                <a:spcPts val="820"/>
              </a:lnSpc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Đại diện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toàn bộ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tài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liệu HTML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cung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cấp truy cập cho 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khác,  chẳng hạn như liên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kết,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neo,</a:t>
            </a:r>
            <a:r>
              <a:rPr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..</a:t>
            </a:r>
            <a:endParaRPr dirty="0">
              <a:latin typeface="Arial"/>
              <a:cs typeface="Arial"/>
            </a:endParaRPr>
          </a:p>
          <a:p>
            <a:pPr marL="5571" marR="67136">
              <a:lnSpc>
                <a:spcPts val="820"/>
              </a:lnSpc>
              <a:spcBef>
                <a:spcPts val="768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Chỉ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 đối tượng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tài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liệu 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tạo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ra khi 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BODY 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tải trên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trang  </a:t>
            </a:r>
            <a:r>
              <a:rPr spc="-7" dirty="0">
                <a:solidFill>
                  <a:srgbClr val="FFFFFF"/>
                </a:solidFill>
                <a:latin typeface="Arial"/>
                <a:cs typeface="Arial"/>
              </a:rPr>
              <a:t>web.</a:t>
            </a:r>
            <a:endParaRPr dirty="0">
              <a:latin typeface="Arial"/>
              <a:cs typeface="Arial"/>
            </a:endParaRPr>
          </a:p>
          <a:p>
            <a:pPr marL="5571">
              <a:lnSpc>
                <a:spcPts val="884"/>
              </a:lnSpc>
              <a:spcBef>
                <a:spcPts val="755"/>
              </a:spcBef>
            </a:pP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Cũng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là một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của đối tượng cửa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sổ và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truy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cập</a:t>
            </a:r>
            <a:r>
              <a:rPr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như</a:t>
            </a:r>
            <a:endParaRPr dirty="0">
              <a:latin typeface="Arial"/>
              <a:cs typeface="Arial"/>
            </a:endParaRPr>
          </a:p>
          <a:p>
            <a:pPr marL="5571">
              <a:lnSpc>
                <a:spcPts val="884"/>
              </a:lnSpc>
            </a:pPr>
            <a:r>
              <a:rPr spc="-7" dirty="0">
                <a:solidFill>
                  <a:srgbClr val="FFFFFF"/>
                </a:solidFill>
                <a:latin typeface="Arial"/>
                <a:cs typeface="Arial"/>
              </a:rPr>
              <a:t>window.document.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1"/>
              </a:spcBef>
            </a:pPr>
            <a:endParaRPr dirty="0">
              <a:latin typeface="Times New Roman"/>
              <a:cs typeface="Times New Roman"/>
            </a:endParaRPr>
          </a:p>
          <a:p>
            <a:pPr marL="5571" marR="2229">
              <a:lnSpc>
                <a:spcPts val="820"/>
              </a:lnSpc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Cung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cấp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thuộc tính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phép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người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dùng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chỉ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định hoặc lấy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thông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tin về các 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và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nội dung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</a:t>
            </a:r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nó.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617" y="78760"/>
            <a:ext cx="223923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Đối tượng </a:t>
            </a:r>
            <a:r>
              <a:rPr spc="-4" dirty="0"/>
              <a:t>Document</a:t>
            </a:r>
            <a:r>
              <a:rPr spc="-22" dirty="0"/>
              <a:t> </a:t>
            </a:r>
            <a:r>
              <a:rPr spc="-2" dirty="0"/>
              <a:t>2-3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254445" y="397008"/>
            <a:ext cx="3418402" cy="190011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1800" baseline="-14880" dirty="0">
                <a:solidFill>
                  <a:srgbClr val="AC1317"/>
                </a:solidFill>
                <a:latin typeface="Wingdings"/>
                <a:cs typeface="Wingdings"/>
              </a:rPr>
              <a:t></a:t>
            </a:r>
            <a:r>
              <a:rPr sz="1800" baseline="-16865" dirty="0">
                <a:solidFill>
                  <a:srgbClr val="AC1317"/>
                </a:solidFill>
                <a:latin typeface="Times New Roman"/>
                <a:cs typeface="Times New Roman"/>
              </a:rPr>
              <a:t> </a:t>
            </a:r>
            <a:r>
              <a:rPr lang="en-US" sz="1200" baseline="3003" dirty="0" err="1">
                <a:latin typeface="Calibri"/>
                <a:cs typeface="Calibri"/>
              </a:rPr>
              <a:t>Bảng</a:t>
            </a:r>
            <a:r>
              <a:rPr lang="en-US" sz="1200" dirty="0">
                <a:latin typeface="Calibri"/>
                <a:cs typeface="Calibri"/>
              </a:rPr>
              <a:t> </a:t>
            </a:r>
            <a:r>
              <a:rPr lang="en-US" sz="900" dirty="0" err="1">
                <a:latin typeface="Calibri"/>
                <a:cs typeface="Calibri"/>
              </a:rPr>
              <a:t>sau</a:t>
            </a:r>
            <a:r>
              <a:rPr lang="en-US" sz="900" dirty="0">
                <a:latin typeface="Calibri"/>
                <a:cs typeface="Calibri"/>
              </a:rPr>
              <a:t> </a:t>
            </a:r>
            <a:r>
              <a:rPr lang="en-US" sz="900" dirty="0" err="1">
                <a:latin typeface="Calibri"/>
                <a:cs typeface="Calibri"/>
              </a:rPr>
              <a:t>liệt</a:t>
            </a:r>
            <a:r>
              <a:rPr lang="en-US" sz="900" dirty="0">
                <a:latin typeface="Calibri"/>
                <a:cs typeface="Calibri"/>
              </a:rPr>
              <a:t> </a:t>
            </a:r>
            <a:r>
              <a:rPr lang="en-US" sz="900" dirty="0" err="1">
                <a:latin typeface="Calibri"/>
                <a:cs typeface="Calibri"/>
              </a:rPr>
              <a:t>kê</a:t>
            </a:r>
            <a:r>
              <a:rPr lang="en-US" sz="900" dirty="0">
                <a:latin typeface="Calibri"/>
                <a:cs typeface="Calibri"/>
              </a:rPr>
              <a:t> </a:t>
            </a:r>
            <a:r>
              <a:rPr lang="en-US" sz="900" dirty="0" err="1">
                <a:latin typeface="Calibri"/>
                <a:cs typeface="Calibri"/>
              </a:rPr>
              <a:t>thuộc</a:t>
            </a:r>
            <a:r>
              <a:rPr lang="en-US" sz="900" dirty="0">
                <a:latin typeface="Calibri"/>
                <a:cs typeface="Calibri"/>
              </a:rPr>
              <a:t> </a:t>
            </a:r>
            <a:r>
              <a:rPr lang="en-US" sz="900" dirty="0" err="1">
                <a:latin typeface="Calibri"/>
                <a:cs typeface="Calibri"/>
              </a:rPr>
              <a:t>tính</a:t>
            </a:r>
            <a:r>
              <a:rPr lang="en-US" sz="900" dirty="0">
                <a:latin typeface="Calibri"/>
                <a:cs typeface="Calibri"/>
              </a:rPr>
              <a:t> </a:t>
            </a:r>
            <a:r>
              <a:rPr lang="en-US" sz="900" dirty="0" err="1">
                <a:latin typeface="Calibri"/>
                <a:cs typeface="Calibri"/>
              </a:rPr>
              <a:t>của</a:t>
            </a:r>
            <a:r>
              <a:rPr lang="en-US" sz="900" dirty="0">
                <a:latin typeface="Calibri"/>
                <a:cs typeface="Calibri"/>
              </a:rPr>
              <a:t> </a:t>
            </a:r>
            <a:r>
              <a:rPr lang="en-US" sz="900" dirty="0" err="1">
                <a:latin typeface="Calibri"/>
                <a:cs typeface="Calibri"/>
              </a:rPr>
              <a:t>đối</a:t>
            </a:r>
            <a:r>
              <a:rPr lang="en-US" sz="900" dirty="0">
                <a:latin typeface="Calibri"/>
                <a:cs typeface="Calibri"/>
              </a:rPr>
              <a:t> </a:t>
            </a:r>
            <a:r>
              <a:rPr lang="en-US" sz="900" dirty="0" err="1">
                <a:latin typeface="Calibri"/>
                <a:cs typeface="Calibri"/>
              </a:rPr>
              <a:t>tượng</a:t>
            </a:r>
            <a:r>
              <a:rPr lang="en-US" sz="900" dirty="0">
                <a:latin typeface="Calibri"/>
                <a:cs typeface="Calibri"/>
              </a:rPr>
              <a:t> document</a:t>
            </a:r>
            <a:endParaRPr baseline="3003" dirty="0">
              <a:latin typeface="Calibri"/>
              <a:cs typeface="Calibri"/>
            </a:endParaRPr>
          </a:p>
        </p:txBody>
      </p:sp>
      <p:graphicFrame>
        <p:nvGraphicFramePr>
          <p:cNvPr id="65" name="Table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711899"/>
              </p:ext>
            </p:extLst>
          </p:nvPr>
        </p:nvGraphicFramePr>
        <p:xfrm>
          <a:off x="151606" y="615950"/>
          <a:ext cx="3657600" cy="1840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/>
                <a:gridCol w="2514600"/>
              </a:tblGrid>
              <a:tr h="370840">
                <a:tc>
                  <a:txBody>
                    <a:bodyPr/>
                    <a:lstStyle/>
                    <a:p>
                      <a:r>
                        <a:rPr lang="vi-VN" dirty="0" smtClean="0"/>
                        <a:t>Phương</a:t>
                      </a:r>
                      <a:r>
                        <a:rPr lang="vi-VN" baseline="0" dirty="0" smtClean="0"/>
                        <a:t> thức</a:t>
                      </a:r>
                      <a:endParaRPr lang="vi-VN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Mô</a:t>
                      </a:r>
                      <a:r>
                        <a:rPr lang="vi-VN" baseline="0" dirty="0" smtClean="0"/>
                        <a:t> tả</a:t>
                      </a:r>
                      <a:endParaRPr lang="vi-VN" dirty="0"/>
                    </a:p>
                  </a:txBody>
                  <a:tcPr anchor="ctr" anchorCtr="1"/>
                </a:tc>
              </a:tr>
              <a:tr h="280741">
                <a:tc>
                  <a:txBody>
                    <a:bodyPr/>
                    <a:lstStyle/>
                    <a:p>
                      <a:r>
                        <a:rPr lang="vi-VN" dirty="0" smtClean="0"/>
                        <a:t>close()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Đóng một</a:t>
                      </a:r>
                      <a:r>
                        <a:rPr lang="vi-VN" baseline="0" dirty="0" smtClean="0"/>
                        <a:t> dòng dữ liệu và hiển thị các dữ liệu thu thập bằng cách sử dụng phương thức open().</a:t>
                      </a:r>
                      <a:endParaRPr lang="vi-VN" dirty="0"/>
                    </a:p>
                  </a:txBody>
                  <a:tcPr anchor="ctr"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vi-VN" dirty="0" smtClean="0"/>
                        <a:t>getElementById()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Lấy một tập hợp các phần tử HTML bằng cách sử dụng ID.</a:t>
                      </a:r>
                      <a:endParaRPr lang="vi-VN" dirty="0"/>
                    </a:p>
                  </a:txBody>
                  <a:tcPr anchor="ctr"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vi-VN" dirty="0" smtClean="0"/>
                        <a:t>getElementsByName()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Lấy một tập hợp các phần tử HTML bằng cách sử dụng tên phần tử.</a:t>
                      </a:r>
                      <a:endParaRPr lang="vi-VN" dirty="0"/>
                    </a:p>
                  </a:txBody>
                  <a:tcPr anchor="ctr"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vi-VN" dirty="0" smtClean="0"/>
                        <a:t>getElementsByTagName()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Lấy một tập hợp các phần tử HTML với tên thẻ xác định.</a:t>
                      </a:r>
                      <a:endParaRPr lang="vi-VN" dirty="0"/>
                    </a:p>
                  </a:txBody>
                  <a:tcPr anchor="ctr"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vi-VN" dirty="0" smtClean="0"/>
                        <a:t>open()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Mở ra một luồng để chấp nhận các đầu ra từ phương thức write () hoặc</a:t>
                      </a:r>
                      <a:r>
                        <a:rPr lang="vi-VN" baseline="0" dirty="0" smtClean="0"/>
                        <a:t> </a:t>
                      </a:r>
                      <a:r>
                        <a:rPr lang="vi-VN" dirty="0" smtClean="0"/>
                        <a:t>writeln ().</a:t>
                      </a:r>
                      <a:endParaRPr lang="vi-VN" dirty="0"/>
                    </a:p>
                  </a:txBody>
                  <a:tcPr anchor="ctr"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vi-VN" dirty="0" smtClean="0"/>
                        <a:t>write()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Viết văn bản hoặc biểu hiện cho một tài liệu HTML.</a:t>
                      </a:r>
                      <a:endParaRPr lang="vi-VN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6" y="68309"/>
            <a:ext cx="2239510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Đối tượng </a:t>
            </a:r>
            <a:r>
              <a:rPr spc="-4" dirty="0"/>
              <a:t>Document</a:t>
            </a:r>
            <a:r>
              <a:rPr spc="-20" dirty="0"/>
              <a:t> </a:t>
            </a:r>
            <a:r>
              <a:rPr spc="-4" dirty="0"/>
              <a:t>3-3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51606" y="368531"/>
            <a:ext cx="3733800" cy="2095144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sz="700" dirty="0">
                <a:latin typeface="Calibri"/>
                <a:cs typeface="Calibri"/>
              </a:rPr>
              <a:t>Ví</a:t>
            </a:r>
            <a:r>
              <a:rPr sz="700" spc="-7" dirty="0">
                <a:latin typeface="Calibri"/>
                <a:cs typeface="Calibri"/>
              </a:rPr>
              <a:t> </a:t>
            </a:r>
            <a:r>
              <a:rPr sz="700" spc="2" dirty="0">
                <a:latin typeface="Calibri"/>
                <a:cs typeface="Calibri"/>
              </a:rPr>
              <a:t>dụ</a:t>
            </a:r>
            <a:endParaRPr sz="700" dirty="0">
              <a:latin typeface="Calibri"/>
              <a:cs typeface="Calibri"/>
            </a:endParaRPr>
          </a:p>
          <a:p>
            <a:pPr marL="5571">
              <a:spcBef>
                <a:spcPts val="860"/>
              </a:spcBef>
            </a:pPr>
            <a:r>
              <a:rPr sz="600" spc="7" dirty="0">
                <a:latin typeface="Courier New"/>
                <a:cs typeface="Courier New"/>
              </a:rPr>
              <a:t>&lt;!DOCTYPE </a:t>
            </a:r>
            <a:r>
              <a:rPr sz="600" spc="4" dirty="0">
                <a:latin typeface="Courier New"/>
                <a:cs typeface="Courier New"/>
              </a:rPr>
              <a:t>html&gt;</a:t>
            </a:r>
            <a:endParaRPr sz="600" dirty="0">
              <a:latin typeface="Courier New"/>
              <a:cs typeface="Courier New"/>
            </a:endParaRPr>
          </a:p>
          <a:p>
            <a:pPr marL="5571">
              <a:spcBef>
                <a:spcPts val="15"/>
              </a:spcBef>
            </a:pPr>
            <a:r>
              <a:rPr sz="600" spc="7" dirty="0">
                <a:latin typeface="Courier New"/>
                <a:cs typeface="Courier New"/>
              </a:rPr>
              <a:t>&lt;head&gt; &lt;title&gt; Document Object</a:t>
            </a:r>
            <a:r>
              <a:rPr sz="600" spc="15" dirty="0">
                <a:latin typeface="Courier New"/>
                <a:cs typeface="Courier New"/>
              </a:rPr>
              <a:t> </a:t>
            </a:r>
            <a:r>
              <a:rPr sz="600" spc="7" dirty="0">
                <a:latin typeface="Courier New"/>
                <a:cs typeface="Courier New"/>
              </a:rPr>
              <a:t>&lt;/title&gt;</a:t>
            </a:r>
            <a:endParaRPr sz="600" dirty="0">
              <a:latin typeface="Courier New"/>
              <a:cs typeface="Courier New"/>
            </a:endParaRPr>
          </a:p>
          <a:p>
            <a:pPr marL="108644">
              <a:spcBef>
                <a:spcPts val="15"/>
              </a:spcBef>
            </a:pPr>
            <a:r>
              <a:rPr sz="600" spc="7" dirty="0">
                <a:latin typeface="Courier New"/>
                <a:cs typeface="Courier New"/>
              </a:rPr>
              <a:t>&lt;script&gt;</a:t>
            </a:r>
            <a:endParaRPr sz="600" dirty="0">
              <a:latin typeface="Courier New"/>
              <a:cs typeface="Courier New"/>
            </a:endParaRPr>
          </a:p>
          <a:p>
            <a:pPr marL="108644">
              <a:spcBef>
                <a:spcPts val="22"/>
              </a:spcBef>
            </a:pPr>
            <a:r>
              <a:rPr sz="600" spc="7" dirty="0">
                <a:latin typeface="Courier New"/>
                <a:cs typeface="Courier New"/>
              </a:rPr>
              <a:t>function change_image()</a:t>
            </a:r>
            <a:r>
              <a:rPr sz="600" spc="13" dirty="0">
                <a:latin typeface="Courier New"/>
                <a:cs typeface="Courier New"/>
              </a:rPr>
              <a:t> </a:t>
            </a:r>
            <a:r>
              <a:rPr sz="600" spc="7" dirty="0">
                <a:latin typeface="Courier New"/>
                <a:cs typeface="Courier New"/>
              </a:rPr>
              <a:t>{</a:t>
            </a:r>
            <a:endParaRPr sz="600" dirty="0">
              <a:latin typeface="Courier New"/>
              <a:cs typeface="Courier New"/>
            </a:endParaRPr>
          </a:p>
          <a:p>
            <a:pPr marL="211438" marR="854109">
              <a:lnSpc>
                <a:spcPct val="102000"/>
              </a:lnSpc>
            </a:pPr>
            <a:r>
              <a:rPr sz="600" spc="7" dirty="0">
                <a:latin typeface="Courier New"/>
                <a:cs typeface="Courier New"/>
              </a:rPr>
              <a:t>var imgText=document.getElementById(‘myImg’).alt;  if(imgText==”ford”) {</a:t>
            </a:r>
            <a:endParaRPr sz="600" dirty="0">
              <a:latin typeface="Courier New"/>
              <a:cs typeface="Courier New"/>
            </a:endParaRPr>
          </a:p>
          <a:p>
            <a:pPr marL="314511" marR="442097">
              <a:lnSpc>
                <a:spcPct val="102000"/>
              </a:lnSpc>
              <a:spcBef>
                <a:spcPts val="7"/>
              </a:spcBef>
            </a:pPr>
            <a:r>
              <a:rPr sz="600" spc="7" dirty="0">
                <a:latin typeface="Courier New"/>
                <a:cs typeface="Courier New"/>
              </a:rPr>
              <a:t>document.getElementById(‘myImg’).src=”ferrari.jpg”;  document.getElementById(‘myImg’).alt =”ferrari”;  document.getElementById(‘mytext’).value =”Ferrari</a:t>
            </a:r>
            <a:r>
              <a:rPr sz="600" spc="26" dirty="0">
                <a:latin typeface="Courier New"/>
                <a:cs typeface="Courier New"/>
              </a:rPr>
              <a:t> </a:t>
            </a:r>
            <a:r>
              <a:rPr sz="600" spc="7" dirty="0">
                <a:latin typeface="Courier New"/>
                <a:cs typeface="Courier New"/>
              </a:rPr>
              <a:t>Car”;</a:t>
            </a:r>
            <a:endParaRPr sz="600" dirty="0">
              <a:latin typeface="Courier New"/>
              <a:cs typeface="Courier New"/>
            </a:endParaRPr>
          </a:p>
          <a:p>
            <a:pPr marL="314511" marR="596707" indent="-103073">
              <a:lnSpc>
                <a:spcPct val="102200"/>
              </a:lnSpc>
              <a:spcBef>
                <a:spcPts val="4"/>
              </a:spcBef>
            </a:pPr>
            <a:r>
              <a:rPr sz="600" spc="7" dirty="0">
                <a:latin typeface="Courier New"/>
                <a:cs typeface="Courier New"/>
              </a:rPr>
              <a:t>} else {  document.getElementById(‘myImg’).src=”ford.jpg”;  document.getElementById(‘myImg’).alt =”ford”;  document.getElementById(‘mytext’).value =”Ford</a:t>
            </a:r>
            <a:r>
              <a:rPr sz="600" spc="11" dirty="0">
                <a:latin typeface="Courier New"/>
                <a:cs typeface="Courier New"/>
              </a:rPr>
              <a:t> </a:t>
            </a:r>
            <a:r>
              <a:rPr sz="600" spc="7" dirty="0">
                <a:latin typeface="Courier New"/>
                <a:cs typeface="Courier New"/>
              </a:rPr>
              <a:t>Car”;</a:t>
            </a:r>
            <a:endParaRPr sz="600" dirty="0">
              <a:latin typeface="Courier New"/>
              <a:cs typeface="Courier New"/>
            </a:endParaRPr>
          </a:p>
          <a:p>
            <a:pPr marL="211438">
              <a:spcBef>
                <a:spcPts val="15"/>
              </a:spcBef>
            </a:pPr>
            <a:r>
              <a:rPr sz="600" spc="7" dirty="0">
                <a:latin typeface="Courier New"/>
                <a:cs typeface="Courier New"/>
              </a:rPr>
              <a:t>} }</a:t>
            </a:r>
            <a:endParaRPr sz="600" dirty="0">
              <a:latin typeface="Courier New"/>
              <a:cs typeface="Courier New"/>
            </a:endParaRPr>
          </a:p>
          <a:p>
            <a:pPr marL="108644">
              <a:spcBef>
                <a:spcPts val="15"/>
              </a:spcBef>
            </a:pPr>
            <a:r>
              <a:rPr sz="600" spc="7" dirty="0">
                <a:latin typeface="Courier New"/>
                <a:cs typeface="Courier New"/>
              </a:rPr>
              <a:t>&lt;/script&gt; </a:t>
            </a:r>
            <a:r>
              <a:rPr sz="600" spc="4" dirty="0">
                <a:latin typeface="Courier New"/>
                <a:cs typeface="Courier New"/>
              </a:rPr>
              <a:t>&lt;/head&gt;</a:t>
            </a:r>
            <a:endParaRPr sz="600" dirty="0">
              <a:latin typeface="Courier New"/>
              <a:cs typeface="Courier New"/>
            </a:endParaRPr>
          </a:p>
          <a:p>
            <a:pPr marL="5571">
              <a:spcBef>
                <a:spcPts val="22"/>
              </a:spcBef>
            </a:pPr>
            <a:r>
              <a:rPr sz="600" spc="7" dirty="0">
                <a:latin typeface="Courier New"/>
                <a:cs typeface="Courier New"/>
              </a:rPr>
              <a:t>&lt;body&gt;</a:t>
            </a:r>
            <a:endParaRPr sz="600" dirty="0">
              <a:latin typeface="Courier New"/>
              <a:cs typeface="Courier New"/>
            </a:endParaRPr>
          </a:p>
          <a:p>
            <a:pPr marL="108644">
              <a:spcBef>
                <a:spcPts val="18"/>
              </a:spcBef>
              <a:tabLst>
                <a:tab pos="914282" algn="l"/>
                <a:tab pos="1719919" algn="l"/>
                <a:tab pos="2371226" algn="l"/>
                <a:tab pos="3074070" algn="l"/>
              </a:tabLst>
            </a:pPr>
            <a:r>
              <a:rPr sz="600" spc="7" dirty="0">
                <a:latin typeface="Courier New"/>
                <a:cs typeface="Courier New"/>
              </a:rPr>
              <a:t>&lt;imgid=”</a:t>
            </a:r>
            <a:r>
              <a:rPr sz="600" spc="7" dirty="0" err="1" smtClean="0">
                <a:latin typeface="Courier New"/>
                <a:cs typeface="Courier New"/>
              </a:rPr>
              <a:t>myImg</a:t>
            </a:r>
            <a:r>
              <a:rPr sz="600" spc="7" dirty="0" smtClean="0">
                <a:latin typeface="Courier New"/>
                <a:cs typeface="Courier New"/>
              </a:rPr>
              <a:t>”</a:t>
            </a:r>
            <a:r>
              <a:rPr lang="vi-VN" sz="600" spc="7" dirty="0" smtClean="0">
                <a:latin typeface="Courier New"/>
                <a:cs typeface="Courier New"/>
              </a:rPr>
              <a:t> </a:t>
            </a:r>
            <a:r>
              <a:rPr sz="600" spc="7" dirty="0" err="1" smtClean="0">
                <a:latin typeface="Courier New"/>
                <a:cs typeface="Courier New"/>
              </a:rPr>
              <a:t>src</a:t>
            </a:r>
            <a:r>
              <a:rPr sz="600" spc="7" dirty="0">
                <a:latin typeface="Courier New"/>
                <a:cs typeface="Courier New"/>
              </a:rPr>
              <a:t>=”</a:t>
            </a:r>
            <a:r>
              <a:rPr sz="600" spc="7" dirty="0" smtClean="0">
                <a:latin typeface="Courier New"/>
                <a:cs typeface="Courier New"/>
              </a:rPr>
              <a:t>ford.jpg”</a:t>
            </a:r>
            <a:r>
              <a:rPr lang="vi-VN" sz="600" spc="7" dirty="0" smtClean="0">
                <a:latin typeface="Courier New"/>
                <a:cs typeface="Courier New"/>
              </a:rPr>
              <a:t> </a:t>
            </a:r>
            <a:r>
              <a:rPr sz="600" spc="7" dirty="0" smtClean="0">
                <a:latin typeface="Courier New"/>
                <a:cs typeface="Courier New"/>
              </a:rPr>
              <a:t>width</a:t>
            </a:r>
            <a:r>
              <a:rPr sz="600" spc="7" dirty="0">
                <a:latin typeface="Courier New"/>
                <a:cs typeface="Courier New"/>
              </a:rPr>
              <a:t>=”</a:t>
            </a:r>
            <a:r>
              <a:rPr sz="600" spc="7" dirty="0" smtClean="0">
                <a:latin typeface="Courier New"/>
                <a:cs typeface="Courier New"/>
              </a:rPr>
              <a:t>300”</a:t>
            </a:r>
            <a:r>
              <a:rPr lang="vi-VN" sz="600" spc="7" dirty="0" smtClean="0">
                <a:latin typeface="Courier New"/>
                <a:cs typeface="Courier New"/>
              </a:rPr>
              <a:t> </a:t>
            </a:r>
            <a:r>
              <a:rPr sz="600" spc="7" dirty="0" smtClean="0">
                <a:latin typeface="Courier New"/>
                <a:cs typeface="Courier New"/>
              </a:rPr>
              <a:t>height</a:t>
            </a:r>
            <a:r>
              <a:rPr sz="600" spc="7" dirty="0">
                <a:latin typeface="Courier New"/>
                <a:cs typeface="Courier New"/>
              </a:rPr>
              <a:t>=”</a:t>
            </a:r>
            <a:r>
              <a:rPr sz="600" spc="7" dirty="0" smtClean="0">
                <a:latin typeface="Courier New"/>
                <a:cs typeface="Courier New"/>
              </a:rPr>
              <a:t>300”</a:t>
            </a:r>
            <a:r>
              <a:rPr lang="vi-VN" sz="600" spc="7" dirty="0" smtClean="0">
                <a:latin typeface="Courier New"/>
                <a:cs typeface="Courier New"/>
              </a:rPr>
              <a:t> </a:t>
            </a:r>
            <a:r>
              <a:rPr sz="600" spc="4" dirty="0" smtClean="0">
                <a:latin typeface="Courier New"/>
                <a:cs typeface="Courier New"/>
              </a:rPr>
              <a:t>alt</a:t>
            </a:r>
            <a:r>
              <a:rPr sz="600" spc="4" dirty="0">
                <a:latin typeface="Courier New"/>
                <a:cs typeface="Courier New"/>
              </a:rPr>
              <a:t>=”ford</a:t>
            </a:r>
            <a:r>
              <a:rPr sz="600" spc="4" dirty="0" smtClean="0">
                <a:latin typeface="Courier New"/>
                <a:cs typeface="Courier New"/>
              </a:rPr>
              <a:t>”</a:t>
            </a:r>
            <a:r>
              <a:rPr sz="600" spc="7" dirty="0" smtClean="0">
                <a:latin typeface="Courier New"/>
                <a:cs typeface="Courier New"/>
              </a:rPr>
              <a:t>/&gt; </a:t>
            </a:r>
            <a:r>
              <a:rPr sz="600" spc="7" dirty="0">
                <a:latin typeface="Courier New"/>
                <a:cs typeface="Courier New"/>
              </a:rPr>
              <a:t>&lt;br/&gt;</a:t>
            </a:r>
            <a:endParaRPr sz="600" dirty="0">
              <a:latin typeface="Courier New"/>
              <a:cs typeface="Courier New"/>
            </a:endParaRPr>
          </a:p>
          <a:p>
            <a:pPr marL="125916" marR="2229" indent="33986">
              <a:lnSpc>
                <a:spcPct val="102000"/>
              </a:lnSpc>
              <a:spcBef>
                <a:spcPts val="4"/>
              </a:spcBef>
              <a:tabLst>
                <a:tab pos="649914" algn="l"/>
                <a:tab pos="1139648" algn="l"/>
                <a:tab pos="1887064" algn="l"/>
                <a:tab pos="2635593" algn="l"/>
                <a:tab pos="3383009" algn="l"/>
              </a:tabLst>
            </a:pPr>
            <a:r>
              <a:rPr sz="600" spc="7" dirty="0">
                <a:latin typeface="Courier New"/>
                <a:cs typeface="Courier New"/>
              </a:rPr>
              <a:t>Model:	&lt;</a:t>
            </a:r>
            <a:r>
              <a:rPr sz="600" spc="7" dirty="0" smtClean="0">
                <a:latin typeface="Courier New"/>
                <a:cs typeface="Courier New"/>
              </a:rPr>
              <a:t>input</a:t>
            </a:r>
            <a:r>
              <a:rPr lang="vi-VN" sz="600" spc="7" dirty="0" smtClean="0">
                <a:latin typeface="Courier New"/>
                <a:cs typeface="Courier New"/>
              </a:rPr>
              <a:t> </a:t>
            </a:r>
            <a:r>
              <a:rPr sz="600" spc="4" dirty="0" smtClean="0">
                <a:latin typeface="Courier New"/>
                <a:cs typeface="Courier New"/>
              </a:rPr>
              <a:t>t</a:t>
            </a:r>
            <a:r>
              <a:rPr sz="600" spc="7" dirty="0" smtClean="0">
                <a:latin typeface="Courier New"/>
                <a:cs typeface="Courier New"/>
              </a:rPr>
              <a:t>y</a:t>
            </a:r>
            <a:r>
              <a:rPr sz="600" spc="11" dirty="0" smtClean="0">
                <a:latin typeface="Courier New"/>
                <a:cs typeface="Courier New"/>
              </a:rPr>
              <a:t>p</a:t>
            </a:r>
            <a:r>
              <a:rPr sz="600" spc="4" dirty="0" smtClean="0">
                <a:latin typeface="Courier New"/>
                <a:cs typeface="Courier New"/>
              </a:rPr>
              <a:t>e</a:t>
            </a:r>
            <a:r>
              <a:rPr sz="600" spc="7" dirty="0">
                <a:latin typeface="Courier New"/>
                <a:cs typeface="Courier New"/>
              </a:rPr>
              <a:t>=</a:t>
            </a:r>
            <a:r>
              <a:rPr sz="600" spc="4" dirty="0">
                <a:latin typeface="Courier New"/>
                <a:cs typeface="Courier New"/>
              </a:rPr>
              <a:t>”</a:t>
            </a:r>
            <a:r>
              <a:rPr sz="600" spc="7" dirty="0" smtClean="0">
                <a:latin typeface="Courier New"/>
                <a:cs typeface="Courier New"/>
              </a:rPr>
              <a:t>t</a:t>
            </a:r>
            <a:r>
              <a:rPr sz="600" spc="4" dirty="0" smtClean="0">
                <a:latin typeface="Courier New"/>
                <a:cs typeface="Courier New"/>
              </a:rPr>
              <a:t>e</a:t>
            </a:r>
            <a:r>
              <a:rPr sz="600" spc="7" dirty="0" smtClean="0">
                <a:latin typeface="Courier New"/>
                <a:cs typeface="Courier New"/>
              </a:rPr>
              <a:t>x</a:t>
            </a:r>
            <a:r>
              <a:rPr sz="600" spc="4" dirty="0" smtClean="0">
                <a:latin typeface="Courier New"/>
                <a:cs typeface="Courier New"/>
              </a:rPr>
              <a:t>t</a:t>
            </a:r>
            <a:r>
              <a:rPr sz="600" spc="7" dirty="0" smtClean="0">
                <a:latin typeface="Courier New"/>
                <a:cs typeface="Courier New"/>
              </a:rPr>
              <a:t>”</a:t>
            </a:r>
            <a:r>
              <a:rPr lang="vi-VN" sz="600" dirty="0">
                <a:latin typeface="Courier New"/>
                <a:cs typeface="Courier New"/>
              </a:rPr>
              <a:t> </a:t>
            </a:r>
            <a:r>
              <a:rPr sz="600" spc="11" dirty="0" smtClean="0">
                <a:latin typeface="Courier New"/>
                <a:cs typeface="Courier New"/>
              </a:rPr>
              <a:t>i</a:t>
            </a:r>
            <a:r>
              <a:rPr sz="600" spc="4" dirty="0" smtClean="0">
                <a:latin typeface="Courier New"/>
                <a:cs typeface="Courier New"/>
              </a:rPr>
              <a:t>d</a:t>
            </a:r>
            <a:r>
              <a:rPr sz="600" spc="7" dirty="0">
                <a:latin typeface="Courier New"/>
                <a:cs typeface="Courier New"/>
              </a:rPr>
              <a:t>=</a:t>
            </a:r>
            <a:r>
              <a:rPr sz="600" spc="9" dirty="0">
                <a:latin typeface="Courier New"/>
                <a:cs typeface="Courier New"/>
              </a:rPr>
              <a:t>”</a:t>
            </a:r>
            <a:r>
              <a:rPr sz="600" spc="7" dirty="0" err="1" smtClean="0">
                <a:latin typeface="Courier New"/>
                <a:cs typeface="Courier New"/>
              </a:rPr>
              <a:t>mytex</a:t>
            </a:r>
            <a:r>
              <a:rPr sz="600" spc="9" dirty="0" err="1" smtClean="0">
                <a:latin typeface="Courier New"/>
                <a:cs typeface="Courier New"/>
              </a:rPr>
              <a:t>t</a:t>
            </a:r>
            <a:r>
              <a:rPr sz="600" spc="7" dirty="0" smtClean="0">
                <a:latin typeface="Courier New"/>
                <a:cs typeface="Courier New"/>
              </a:rPr>
              <a:t>”</a:t>
            </a:r>
            <a:r>
              <a:rPr lang="vi-VN" sz="600" dirty="0">
                <a:latin typeface="Courier New"/>
                <a:cs typeface="Courier New"/>
              </a:rPr>
              <a:t> </a:t>
            </a:r>
            <a:r>
              <a:rPr sz="600" spc="7" dirty="0" smtClean="0">
                <a:latin typeface="Courier New"/>
                <a:cs typeface="Courier New"/>
              </a:rPr>
              <a:t>value</a:t>
            </a:r>
            <a:r>
              <a:rPr sz="600" spc="7" dirty="0">
                <a:latin typeface="Courier New"/>
                <a:cs typeface="Courier New"/>
              </a:rPr>
              <a:t>=”F</a:t>
            </a:r>
            <a:r>
              <a:rPr sz="600" spc="11" dirty="0">
                <a:latin typeface="Courier New"/>
                <a:cs typeface="Courier New"/>
              </a:rPr>
              <a:t>o</a:t>
            </a:r>
            <a:r>
              <a:rPr sz="600" spc="7" dirty="0">
                <a:latin typeface="Courier New"/>
                <a:cs typeface="Courier New"/>
              </a:rPr>
              <a:t>rd</a:t>
            </a:r>
            <a:r>
              <a:rPr sz="600" dirty="0">
                <a:latin typeface="Courier New"/>
                <a:cs typeface="Courier New"/>
              </a:rPr>
              <a:t>	</a:t>
            </a:r>
            <a:r>
              <a:rPr sz="600" spc="7" dirty="0" smtClean="0">
                <a:latin typeface="Courier New"/>
                <a:cs typeface="Courier New"/>
              </a:rPr>
              <a:t>Car”</a:t>
            </a:r>
            <a:r>
              <a:rPr lang="vi-VN" sz="600" spc="7" dirty="0" smtClean="0">
                <a:latin typeface="Courier New"/>
                <a:cs typeface="Courier New"/>
              </a:rPr>
              <a:t> </a:t>
            </a:r>
            <a:r>
              <a:rPr sz="600" spc="7" dirty="0" err="1" smtClean="0">
                <a:latin typeface="Courier New"/>
                <a:cs typeface="Courier New"/>
              </a:rPr>
              <a:t>readonly</a:t>
            </a:r>
            <a:r>
              <a:rPr sz="600" spc="7" dirty="0">
                <a:latin typeface="Courier New"/>
                <a:cs typeface="Courier New"/>
              </a:rPr>
              <a:t>=”</a:t>
            </a:r>
            <a:r>
              <a:rPr sz="600" spc="7" dirty="0" err="1">
                <a:latin typeface="Courier New"/>
                <a:cs typeface="Courier New"/>
              </a:rPr>
              <a:t>readonly</a:t>
            </a:r>
            <a:r>
              <a:rPr sz="600" spc="7" dirty="0" smtClean="0">
                <a:latin typeface="Courier New"/>
                <a:cs typeface="Courier New"/>
              </a:rPr>
              <a:t>”/&gt;</a:t>
            </a:r>
            <a:r>
              <a:rPr lang="vi-VN" sz="600" spc="7" dirty="0" smtClean="0">
                <a:latin typeface="Courier New"/>
                <a:cs typeface="Courier New"/>
              </a:rPr>
              <a:t> </a:t>
            </a:r>
            <a:r>
              <a:rPr sz="600" spc="7" dirty="0" smtClean="0">
                <a:latin typeface="Courier New"/>
                <a:cs typeface="Courier New"/>
              </a:rPr>
              <a:t>&lt;</a:t>
            </a:r>
            <a:r>
              <a:rPr sz="600" spc="7" dirty="0">
                <a:latin typeface="Courier New"/>
                <a:cs typeface="Courier New"/>
              </a:rPr>
              <a:t>br/&gt;&lt;br/&gt;</a:t>
            </a:r>
            <a:endParaRPr sz="600" dirty="0">
              <a:latin typeface="Courier New"/>
              <a:cs typeface="Courier New"/>
            </a:endParaRPr>
          </a:p>
          <a:p>
            <a:pPr marL="5571">
              <a:spcBef>
                <a:spcPts val="15"/>
              </a:spcBef>
            </a:pPr>
            <a:r>
              <a:rPr sz="600" spc="7" dirty="0">
                <a:latin typeface="Courier New"/>
                <a:cs typeface="Courier New"/>
              </a:rPr>
              <a:t>&lt;input type=”button” </a:t>
            </a:r>
            <a:r>
              <a:rPr sz="600" spc="4" dirty="0">
                <a:latin typeface="Courier New"/>
                <a:cs typeface="Courier New"/>
              </a:rPr>
              <a:t>value=”Change </a:t>
            </a:r>
            <a:r>
              <a:rPr sz="600" spc="7" dirty="0">
                <a:latin typeface="Courier New"/>
                <a:cs typeface="Courier New"/>
              </a:rPr>
              <a:t>Image”</a:t>
            </a:r>
            <a:r>
              <a:rPr sz="600" spc="44" dirty="0">
                <a:latin typeface="Courier New"/>
                <a:cs typeface="Courier New"/>
              </a:rPr>
              <a:t> </a:t>
            </a:r>
            <a:r>
              <a:rPr sz="600" spc="7" dirty="0">
                <a:latin typeface="Courier New"/>
                <a:cs typeface="Courier New"/>
              </a:rPr>
              <a:t>onclick=”change_image()”/&gt;</a:t>
            </a:r>
            <a:endParaRPr sz="600" dirty="0">
              <a:latin typeface="Courier New"/>
              <a:cs typeface="Courier New"/>
            </a:endParaRPr>
          </a:p>
          <a:p>
            <a:pPr marL="5571">
              <a:spcBef>
                <a:spcPts val="22"/>
              </a:spcBef>
            </a:pPr>
            <a:r>
              <a:rPr sz="600" spc="7" dirty="0">
                <a:latin typeface="Courier New"/>
                <a:cs typeface="Courier New"/>
              </a:rPr>
              <a:t>&lt;/body&gt;</a:t>
            </a:r>
            <a:endParaRPr sz="600" dirty="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78760"/>
            <a:ext cx="177438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Đối tượng </a:t>
            </a:r>
            <a:r>
              <a:rPr spc="-11" dirty="0"/>
              <a:t>Form</a:t>
            </a:r>
            <a:r>
              <a:rPr spc="-4" dirty="0"/>
              <a:t> </a:t>
            </a:r>
            <a:r>
              <a:rPr spc="-2" dirty="0"/>
              <a:t>1-2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48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4373" y="486991"/>
            <a:ext cx="3683556" cy="6651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4373" y="1164426"/>
            <a:ext cx="3683556" cy="350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4920" y="513858"/>
            <a:ext cx="3433255" cy="917643"/>
          </a:xfrm>
          <a:prstGeom prst="rect">
            <a:avLst/>
          </a:prstGeom>
        </p:spPr>
        <p:txBody>
          <a:bodyPr vert="horz" wrap="square" lIns="0" tIns="22565" rIns="0" bIns="0" rtlCol="0">
            <a:spAutoFit/>
          </a:bodyPr>
          <a:lstStyle/>
          <a:p>
            <a:pPr marL="5571" marR="2229">
              <a:lnSpc>
                <a:spcPts val="820"/>
              </a:lnSpc>
              <a:spcBef>
                <a:spcPts val="178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Chấp nhận đầu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vào từ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người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gửi dữ liệu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người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dùng đã được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xác  nhận.</a:t>
            </a:r>
            <a:endParaRPr>
              <a:latin typeface="Arial"/>
              <a:cs typeface="Arial"/>
            </a:endParaRPr>
          </a:p>
          <a:p>
            <a:pPr>
              <a:spcBef>
                <a:spcPts val="24"/>
              </a:spcBef>
            </a:pPr>
            <a:endParaRPr sz="1100">
              <a:latin typeface="Times New Roman"/>
              <a:cs typeface="Times New Roman"/>
            </a:endParaRPr>
          </a:p>
          <a:p>
            <a:pPr marL="5571"/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 tài liệu HTML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thể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chứa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nhiều</a:t>
            </a:r>
            <a:r>
              <a:rPr spc="-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form</a:t>
            </a:r>
            <a:endParaRPr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1200">
              <a:latin typeface="Times New Roman"/>
              <a:cs typeface="Times New Roman"/>
            </a:endParaRPr>
          </a:p>
          <a:p>
            <a:pPr marL="5571" marR="90258">
              <a:lnSpc>
                <a:spcPts val="820"/>
              </a:lnSpc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Đặc điểm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kỹ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thuật DOM cung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cấp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 đối tượng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form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đại diện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 form  HTML 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tạo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ra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mỗi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thẻ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&lt;form&gt; trong một tài liệu</a:t>
            </a:r>
            <a:r>
              <a:rPr spc="-2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HTML.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4107" y="78760"/>
            <a:ext cx="177438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Đối tượng </a:t>
            </a:r>
            <a:r>
              <a:rPr spc="-11" dirty="0"/>
              <a:t>Form</a:t>
            </a:r>
            <a:r>
              <a:rPr spc="-4" dirty="0"/>
              <a:t> </a:t>
            </a:r>
            <a:r>
              <a:rPr spc="-2" dirty="0"/>
              <a:t>2-2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45350" y="339964"/>
            <a:ext cx="2911473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 err="1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spc="2" dirty="0" err="1" smtClean="0">
                <a:latin typeface="Calibri"/>
                <a:cs typeface="Calibri"/>
              </a:rPr>
              <a:t>dụ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406" y="539750"/>
            <a:ext cx="3810000" cy="2097911"/>
          </a:xfrm>
          <a:prstGeom prst="rect">
            <a:avLst/>
          </a:prstGeom>
        </p:spPr>
        <p:txBody>
          <a:bodyPr vert="horz" wrap="square" lIns="0" tIns="7522" rIns="0" bIns="0" rtlCol="0">
            <a:spAutoFit/>
          </a:bodyPr>
          <a:lstStyle/>
          <a:p>
            <a:pPr marL="91094">
              <a:spcBef>
                <a:spcPts val="59"/>
              </a:spcBef>
            </a:pPr>
            <a:r>
              <a:rPr lang="vi-VN" sz="600" spc="7" dirty="0">
                <a:latin typeface="Courier New"/>
                <a:cs typeface="Courier New"/>
              </a:rPr>
              <a:t>&lt;!DOCTYPE html</a:t>
            </a:r>
            <a:r>
              <a:rPr lang="vi-VN" sz="600" spc="7" dirty="0" smtClean="0">
                <a:latin typeface="Courier New"/>
                <a:cs typeface="Courier New"/>
              </a:rPr>
              <a:t>&gt;</a:t>
            </a:r>
          </a:p>
          <a:p>
            <a:pPr marL="91094">
              <a:spcBef>
                <a:spcPts val="59"/>
              </a:spcBef>
            </a:pPr>
            <a:r>
              <a:rPr lang="vi-VN" sz="600" spc="7" dirty="0" smtClean="0">
                <a:latin typeface="Courier New"/>
                <a:cs typeface="Courier New"/>
              </a:rPr>
              <a:t>&lt;html&gt;</a:t>
            </a:r>
            <a:endParaRPr lang="vi-VN" sz="600" spc="7" dirty="0">
              <a:latin typeface="Courier New"/>
              <a:cs typeface="Courier New"/>
            </a:endParaRPr>
          </a:p>
          <a:p>
            <a:pPr marL="91094">
              <a:spcBef>
                <a:spcPts val="59"/>
              </a:spcBef>
            </a:pPr>
            <a:r>
              <a:rPr lang="vi-VN" sz="600" spc="7" dirty="0" smtClean="0">
                <a:latin typeface="Courier New"/>
                <a:cs typeface="Courier New"/>
              </a:rPr>
              <a:t>   &lt;</a:t>
            </a:r>
            <a:r>
              <a:rPr lang="vi-VN" sz="600" spc="7" dirty="0">
                <a:latin typeface="Courier New"/>
                <a:cs typeface="Courier New"/>
              </a:rPr>
              <a:t>head&gt;</a:t>
            </a:r>
          </a:p>
          <a:p>
            <a:pPr marL="91094">
              <a:spcBef>
                <a:spcPts val="59"/>
              </a:spcBef>
            </a:pPr>
            <a:r>
              <a:rPr lang="vi-VN" sz="600" spc="7" dirty="0" smtClean="0">
                <a:latin typeface="Courier New"/>
                <a:cs typeface="Courier New"/>
              </a:rPr>
              <a:t>   &lt;</a:t>
            </a:r>
            <a:r>
              <a:rPr lang="vi-VN" sz="600" spc="7" dirty="0">
                <a:latin typeface="Courier New"/>
                <a:cs typeface="Courier New"/>
              </a:rPr>
              <a:t>title&gt; Form Object &lt;/title&gt;</a:t>
            </a:r>
          </a:p>
          <a:p>
            <a:pPr marL="91094">
              <a:spcBef>
                <a:spcPts val="59"/>
              </a:spcBef>
            </a:pPr>
            <a:r>
              <a:rPr lang="vi-VN" sz="600" spc="7" dirty="0" smtClean="0">
                <a:latin typeface="Courier New"/>
                <a:cs typeface="Courier New"/>
              </a:rPr>
              <a:t>   &lt;</a:t>
            </a:r>
            <a:r>
              <a:rPr lang="vi-VN" sz="600" spc="7" dirty="0">
                <a:latin typeface="Courier New"/>
                <a:cs typeface="Courier New"/>
              </a:rPr>
              <a:t>script&gt;</a:t>
            </a:r>
          </a:p>
          <a:p>
            <a:pPr marL="291668" lvl="1">
              <a:spcBef>
                <a:spcPts val="59"/>
              </a:spcBef>
            </a:pPr>
            <a:r>
              <a:rPr lang="vi-VN" sz="600" spc="7" dirty="0" smtClean="0">
                <a:latin typeface="Courier New"/>
                <a:cs typeface="Courier New"/>
              </a:rPr>
              <a:t>   functiondisplay_length</a:t>
            </a:r>
            <a:r>
              <a:rPr lang="vi-VN" sz="600" spc="7" dirty="0">
                <a:latin typeface="Courier New"/>
                <a:cs typeface="Courier New"/>
              </a:rPr>
              <a:t>() {</a:t>
            </a:r>
          </a:p>
          <a:p>
            <a:pPr marL="291668" lvl="1">
              <a:spcBef>
                <a:spcPts val="59"/>
              </a:spcBef>
            </a:pPr>
            <a:r>
              <a:rPr lang="vi-VN" sz="600" spc="7" dirty="0" smtClean="0">
                <a:latin typeface="Courier New"/>
                <a:cs typeface="Courier New"/>
              </a:rPr>
              <a:t>      var </a:t>
            </a:r>
            <a:r>
              <a:rPr lang="vi-VN" sz="600" spc="7" dirty="0">
                <a:latin typeface="Courier New"/>
                <a:cs typeface="Courier New"/>
              </a:rPr>
              <a:t>count =document.getElementById(“form1”).length;</a:t>
            </a:r>
          </a:p>
          <a:p>
            <a:pPr marL="291668" lvl="1">
              <a:spcBef>
                <a:spcPts val="59"/>
              </a:spcBef>
            </a:pPr>
            <a:r>
              <a:rPr lang="vi-VN" sz="600" spc="7" dirty="0" smtClean="0">
                <a:latin typeface="Courier New"/>
                <a:cs typeface="Courier New"/>
              </a:rPr>
              <a:t>      alert</a:t>
            </a:r>
            <a:r>
              <a:rPr lang="vi-VN" sz="600" spc="7" dirty="0">
                <a:latin typeface="Courier New"/>
                <a:cs typeface="Courier New"/>
              </a:rPr>
              <a:t>(‘Number of controls on the form: ‘ + count);</a:t>
            </a:r>
          </a:p>
          <a:p>
            <a:pPr marL="291668" lvl="1">
              <a:spcBef>
                <a:spcPts val="59"/>
              </a:spcBef>
            </a:pPr>
            <a:r>
              <a:rPr lang="vi-VN" sz="600" spc="7" dirty="0" smtClean="0">
                <a:latin typeface="Courier New"/>
                <a:cs typeface="Courier New"/>
              </a:rPr>
              <a:t>   }</a:t>
            </a:r>
            <a:endParaRPr lang="vi-VN" sz="600" spc="7" dirty="0">
              <a:latin typeface="Courier New"/>
              <a:cs typeface="Courier New"/>
            </a:endParaRPr>
          </a:p>
          <a:p>
            <a:pPr marL="91094">
              <a:spcBef>
                <a:spcPts val="59"/>
              </a:spcBef>
            </a:pPr>
            <a:r>
              <a:rPr lang="vi-VN" sz="600" spc="7" dirty="0" smtClean="0">
                <a:latin typeface="Courier New"/>
                <a:cs typeface="Courier New"/>
              </a:rPr>
              <a:t>   &lt;/</a:t>
            </a:r>
            <a:r>
              <a:rPr lang="vi-VN" sz="600" spc="7" dirty="0">
                <a:latin typeface="Courier New"/>
                <a:cs typeface="Courier New"/>
              </a:rPr>
              <a:t>script&gt;</a:t>
            </a:r>
          </a:p>
          <a:p>
            <a:pPr marL="91094">
              <a:spcBef>
                <a:spcPts val="59"/>
              </a:spcBef>
            </a:pPr>
            <a:r>
              <a:rPr lang="vi-VN" sz="600" spc="7" dirty="0" smtClean="0">
                <a:latin typeface="Courier New"/>
                <a:cs typeface="Courier New"/>
              </a:rPr>
              <a:t>   &lt;/</a:t>
            </a:r>
            <a:r>
              <a:rPr lang="vi-VN" sz="600" spc="7" dirty="0">
                <a:latin typeface="Courier New"/>
                <a:cs typeface="Courier New"/>
              </a:rPr>
              <a:t>head&gt;</a:t>
            </a:r>
          </a:p>
          <a:p>
            <a:pPr marL="91094">
              <a:spcBef>
                <a:spcPts val="59"/>
              </a:spcBef>
            </a:pPr>
            <a:r>
              <a:rPr lang="vi-VN" sz="600" spc="7" dirty="0" smtClean="0">
                <a:latin typeface="Courier New"/>
                <a:cs typeface="Courier New"/>
              </a:rPr>
              <a:t>   &lt;</a:t>
            </a:r>
            <a:r>
              <a:rPr lang="vi-VN" sz="600" spc="7" dirty="0">
                <a:latin typeface="Courier New"/>
                <a:cs typeface="Courier New"/>
              </a:rPr>
              <a:t>body&gt;</a:t>
            </a:r>
          </a:p>
          <a:p>
            <a:pPr marL="91094">
              <a:spcBef>
                <a:spcPts val="59"/>
              </a:spcBef>
            </a:pPr>
            <a:r>
              <a:rPr lang="vi-VN" sz="600" spc="7" dirty="0" smtClean="0">
                <a:latin typeface="Courier New"/>
                <a:cs typeface="Courier New"/>
              </a:rPr>
              <a:t>      &lt;</a:t>
            </a:r>
            <a:r>
              <a:rPr lang="vi-VN" sz="600" spc="7" dirty="0">
                <a:latin typeface="Courier New"/>
                <a:cs typeface="Courier New"/>
              </a:rPr>
              <a:t>form id=”form1” action=”welcome.php”&gt;</a:t>
            </a:r>
          </a:p>
          <a:p>
            <a:pPr marL="91094">
              <a:spcBef>
                <a:spcPts val="59"/>
              </a:spcBef>
            </a:pPr>
            <a:r>
              <a:rPr lang="vi-VN" sz="600" spc="7" dirty="0" smtClean="0">
                <a:latin typeface="Courier New"/>
                <a:cs typeface="Courier New"/>
              </a:rPr>
              <a:t>         First </a:t>
            </a:r>
            <a:r>
              <a:rPr lang="vi-VN" sz="600" spc="7" dirty="0">
                <a:latin typeface="Courier New"/>
                <a:cs typeface="Courier New"/>
              </a:rPr>
              <a:t>name: &lt;input type=”text” name=”firstname” value=”John</a:t>
            </a:r>
            <a:r>
              <a:rPr lang="vi-VN" sz="600" spc="7" dirty="0" smtClean="0">
                <a:latin typeface="Courier New"/>
                <a:cs typeface="Courier New"/>
              </a:rPr>
              <a:t>”/&gt;&lt;</a:t>
            </a:r>
            <a:r>
              <a:rPr lang="vi-VN" sz="600" spc="7" dirty="0">
                <a:latin typeface="Courier New"/>
                <a:cs typeface="Courier New"/>
              </a:rPr>
              <a:t>br /&gt;</a:t>
            </a:r>
          </a:p>
          <a:p>
            <a:pPr marL="91094">
              <a:spcBef>
                <a:spcPts val="59"/>
              </a:spcBef>
            </a:pPr>
            <a:r>
              <a:rPr lang="vi-VN" sz="600" spc="7" dirty="0" smtClean="0">
                <a:latin typeface="Courier New"/>
                <a:cs typeface="Courier New"/>
              </a:rPr>
              <a:t>         Last </a:t>
            </a:r>
            <a:r>
              <a:rPr lang="vi-VN" sz="600" spc="7" dirty="0">
                <a:latin typeface="Courier New"/>
                <a:cs typeface="Courier New"/>
              </a:rPr>
              <a:t>name: &lt;input type=”text” name=”lastname” value=”Smith” /&gt;&lt;</a:t>
            </a:r>
            <a:r>
              <a:rPr lang="vi-VN" sz="600" spc="7" dirty="0" smtClean="0">
                <a:latin typeface="Courier New"/>
                <a:cs typeface="Courier New"/>
              </a:rPr>
              <a:t>br/&gt;</a:t>
            </a:r>
            <a:endParaRPr lang="vi-VN" sz="600" spc="7" dirty="0">
              <a:latin typeface="Courier New"/>
              <a:cs typeface="Courier New"/>
            </a:endParaRPr>
          </a:p>
          <a:p>
            <a:pPr marL="91094">
              <a:spcBef>
                <a:spcPts val="59"/>
              </a:spcBef>
            </a:pPr>
            <a:r>
              <a:rPr lang="vi-VN" sz="600" spc="7" dirty="0" smtClean="0">
                <a:latin typeface="Courier New"/>
                <a:cs typeface="Courier New"/>
              </a:rPr>
              <a:t>         Age </a:t>
            </a:r>
            <a:r>
              <a:rPr lang="vi-VN" sz="600" spc="7" dirty="0">
                <a:latin typeface="Courier New"/>
                <a:cs typeface="Courier New"/>
              </a:rPr>
              <a:t>: &lt;input type=”text” name=”age” value=”40” /&gt;&lt;br /&gt;</a:t>
            </a:r>
          </a:p>
          <a:p>
            <a:pPr marL="91094">
              <a:spcBef>
                <a:spcPts val="59"/>
              </a:spcBef>
            </a:pPr>
            <a:r>
              <a:rPr lang="vi-VN" sz="600" spc="7" dirty="0" smtClean="0">
                <a:latin typeface="Courier New"/>
                <a:cs typeface="Courier New"/>
              </a:rPr>
              <a:t>         &lt;</a:t>
            </a:r>
            <a:r>
              <a:rPr lang="vi-VN" sz="600" spc="7" dirty="0">
                <a:latin typeface="Courier New"/>
                <a:cs typeface="Courier New"/>
              </a:rPr>
              <a:t>input type=”button” value = ”</a:t>
            </a:r>
            <a:r>
              <a:rPr lang="vi-VN" sz="600" spc="7" dirty="0" smtClean="0">
                <a:latin typeface="Courier New"/>
                <a:cs typeface="Courier New"/>
              </a:rPr>
              <a:t>Controls” onClick</a:t>
            </a:r>
            <a:r>
              <a:rPr lang="vi-VN" sz="600" spc="7" dirty="0">
                <a:latin typeface="Courier New"/>
                <a:cs typeface="Courier New"/>
              </a:rPr>
              <a:t>=”display_length()”/&gt;</a:t>
            </a:r>
          </a:p>
          <a:p>
            <a:pPr marL="91094">
              <a:spcBef>
                <a:spcPts val="59"/>
              </a:spcBef>
            </a:pPr>
            <a:r>
              <a:rPr lang="vi-VN" sz="600" spc="7" dirty="0" smtClean="0">
                <a:latin typeface="Courier New"/>
                <a:cs typeface="Courier New"/>
              </a:rPr>
              <a:t>      &lt;/</a:t>
            </a:r>
            <a:r>
              <a:rPr lang="vi-VN" sz="600" spc="7" dirty="0">
                <a:latin typeface="Courier New"/>
                <a:cs typeface="Courier New"/>
              </a:rPr>
              <a:t>form&gt;</a:t>
            </a:r>
          </a:p>
          <a:p>
            <a:pPr marL="91094">
              <a:spcBef>
                <a:spcPts val="59"/>
              </a:spcBef>
            </a:pPr>
            <a:r>
              <a:rPr lang="vi-VN" sz="600" spc="7" dirty="0" smtClean="0">
                <a:latin typeface="Courier New"/>
                <a:cs typeface="Courier New"/>
              </a:rPr>
              <a:t>   &lt;/</a:t>
            </a:r>
            <a:r>
              <a:rPr lang="vi-VN" sz="600" spc="7" dirty="0">
                <a:latin typeface="Courier New"/>
                <a:cs typeface="Courier New"/>
              </a:rPr>
              <a:t>body&gt;</a:t>
            </a:r>
          </a:p>
          <a:p>
            <a:pPr marL="91094">
              <a:spcBef>
                <a:spcPts val="59"/>
              </a:spcBef>
            </a:pPr>
            <a:r>
              <a:rPr lang="vi-VN" sz="600" spc="7" dirty="0">
                <a:latin typeface="Courier New"/>
                <a:cs typeface="Courier New"/>
              </a:rPr>
              <a:t>&lt;/html&gt;</a:t>
            </a:r>
            <a:endParaRPr sz="600" dirty="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6" y="81481"/>
            <a:ext cx="2337430" cy="174903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4"/>
              </a:spcBef>
            </a:pPr>
            <a:r>
              <a:rPr dirty="0"/>
              <a:t>Mô </a:t>
            </a:r>
            <a:r>
              <a:rPr spc="-11" dirty="0"/>
              <a:t>tả </a:t>
            </a:r>
            <a:r>
              <a:rPr spc="-9" dirty="0"/>
              <a:t>và </a:t>
            </a:r>
            <a:r>
              <a:rPr spc="-2" dirty="0"/>
              <a:t>định nghĩa </a:t>
            </a:r>
            <a:r>
              <a:rPr spc="-4" dirty="0"/>
              <a:t>các </a:t>
            </a:r>
            <a:r>
              <a:rPr spc="-2" dirty="0"/>
              <a:t>hàm</a:t>
            </a:r>
            <a:r>
              <a:rPr spc="33" dirty="0"/>
              <a:t> </a:t>
            </a:r>
            <a:r>
              <a:rPr dirty="0"/>
              <a:t>1-2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5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207943" y="1188911"/>
            <a:ext cx="1548017" cy="9032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95277" y="1464545"/>
            <a:ext cx="715147" cy="258747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25628">
              <a:lnSpc>
                <a:spcPts val="715"/>
              </a:lnSpc>
              <a:spcBef>
                <a:spcPts val="42"/>
              </a:spcBef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Có thể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bao</a:t>
            </a:r>
            <a:r>
              <a:rPr sz="700" b="1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gồm</a:t>
            </a:r>
            <a:endParaRPr sz="700">
              <a:latin typeface="Arial"/>
              <a:cs typeface="Arial"/>
            </a:endParaRPr>
          </a:p>
          <a:p>
            <a:pPr marL="142352" marR="2229" indent="-137059">
              <a:lnSpc>
                <a:spcPct val="70000"/>
              </a:lnSpc>
              <a:spcBef>
                <a:spcPts val="125"/>
              </a:spcBef>
            </a:pP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ký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tự, chữ số, </a:t>
            </a:r>
            <a:r>
              <a:rPr sz="700" b="1" spc="-11" dirty="0">
                <a:solidFill>
                  <a:srgbClr val="FFFFFF"/>
                </a:solidFill>
                <a:latin typeface="Arial"/>
                <a:cs typeface="Arial"/>
              </a:rPr>
              <a:t>và 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gạch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dưới</a:t>
            </a:r>
            <a:endParaRPr sz="7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12093" y="1115455"/>
            <a:ext cx="1681365" cy="10161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86961" y="1485630"/>
            <a:ext cx="801239" cy="188504"/>
          </a:xfrm>
          <a:prstGeom prst="rect">
            <a:avLst/>
          </a:prstGeom>
        </p:spPr>
        <p:txBody>
          <a:bodyPr vert="horz" wrap="square" lIns="0" tIns="37329" rIns="0" bIns="0" rtlCol="0">
            <a:spAutoFit/>
          </a:bodyPr>
          <a:lstStyle/>
          <a:p>
            <a:pPr marL="5571" marR="2229" indent="35936">
              <a:lnSpc>
                <a:spcPct val="70000"/>
              </a:lnSpc>
              <a:spcBef>
                <a:spcPts val="294"/>
              </a:spcBef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Không thể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là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một 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từ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khóa</a:t>
            </a:r>
            <a:r>
              <a:rPr sz="7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JavaScript</a:t>
            </a:r>
            <a:endParaRPr sz="7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93185" y="1543953"/>
            <a:ext cx="1448997" cy="12637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89640" y="2142524"/>
            <a:ext cx="855150" cy="334153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46243">
              <a:lnSpc>
                <a:spcPts val="717"/>
              </a:lnSpc>
              <a:spcBef>
                <a:spcPts val="42"/>
              </a:spcBef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Chỉ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thể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bắt</a:t>
            </a:r>
            <a:r>
              <a:rPr sz="700" b="1" spc="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đầu</a:t>
            </a:r>
            <a:endParaRPr sz="700">
              <a:latin typeface="Arial"/>
              <a:cs typeface="Arial"/>
            </a:endParaRPr>
          </a:p>
          <a:p>
            <a:pPr marL="5571" marR="2229" indent="55436">
              <a:lnSpc>
                <a:spcPct val="70000"/>
              </a:lnSpc>
              <a:spcBef>
                <a:spcPts val="127"/>
              </a:spcBef>
            </a:pP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bằng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một chữ cái  hoặc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dấu gạch</a:t>
            </a:r>
            <a:r>
              <a:rPr sz="700" b="1" spc="-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dưới</a:t>
            </a:r>
            <a:endParaRPr sz="7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40736" y="1030436"/>
            <a:ext cx="1147975" cy="9440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644838" y="1309356"/>
            <a:ext cx="599952" cy="290996"/>
          </a:xfrm>
          <a:prstGeom prst="rect">
            <a:avLst/>
          </a:prstGeom>
        </p:spPr>
        <p:txBody>
          <a:bodyPr vert="horz" wrap="square" lIns="0" tIns="53486" rIns="0" bIns="0" rtlCol="0">
            <a:spAutoFit/>
          </a:bodyPr>
          <a:lstStyle/>
          <a:p>
            <a:pPr marL="5571" marR="2229" indent="15322">
              <a:lnSpc>
                <a:spcPct val="70000"/>
              </a:lnSpc>
              <a:spcBef>
                <a:spcPts val="421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Tên </a:t>
            </a:r>
            <a:r>
              <a:rPr sz="1100" b="1" spc="-2" dirty="0">
                <a:solidFill>
                  <a:srgbClr val="FFFFFF"/>
                </a:solidFill>
                <a:latin typeface="Arial"/>
                <a:cs typeface="Arial"/>
              </a:rPr>
              <a:t>của  các</a:t>
            </a:r>
            <a:r>
              <a:rPr sz="1100" b="1" spc="-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spc="-2" dirty="0">
                <a:solidFill>
                  <a:srgbClr val="FFFFFF"/>
                </a:solidFill>
                <a:latin typeface="Arial"/>
                <a:cs typeface="Arial"/>
              </a:rPr>
              <a:t>hàm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57239" y="265260"/>
            <a:ext cx="1427873" cy="120999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665192" y="542140"/>
            <a:ext cx="792163" cy="348580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10029">
              <a:lnSpc>
                <a:spcPts val="715"/>
              </a:lnSpc>
              <a:spcBef>
                <a:spcPts val="42"/>
              </a:spcBef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Không thể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bắt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đầu</a:t>
            </a:r>
            <a:endParaRPr sz="700">
              <a:latin typeface="Arial"/>
              <a:cs typeface="Arial"/>
            </a:endParaRPr>
          </a:p>
          <a:p>
            <a:pPr marL="39558">
              <a:lnSpc>
                <a:spcPts val="590"/>
              </a:lnSpc>
            </a:pP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bằng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một chữ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số</a:t>
            </a:r>
            <a:endParaRPr sz="700">
              <a:latin typeface="Arial"/>
              <a:cs typeface="Arial"/>
            </a:endParaRPr>
          </a:p>
          <a:p>
            <a:pPr marL="119787" marR="2229" indent="-114494">
              <a:lnSpc>
                <a:spcPct val="70000"/>
              </a:lnSpc>
              <a:spcBef>
                <a:spcPts val="127"/>
              </a:spcBef>
            </a:pPr>
            <a:r>
              <a:rPr sz="700" b="1" spc="-11"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không thể chứa  khoảng</a:t>
            </a:r>
            <a:r>
              <a:rPr sz="700" b="1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trắng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75750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44" dirty="0"/>
              <a:t>Tổng</a:t>
            </a:r>
            <a:r>
              <a:rPr spc="-26" dirty="0"/>
              <a:t> kết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50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45350" y="368531"/>
            <a:ext cx="3451408" cy="2424471"/>
          </a:xfrm>
          <a:prstGeom prst="rect">
            <a:avLst/>
          </a:prstGeom>
        </p:spPr>
        <p:txBody>
          <a:bodyPr vert="horz" wrap="square" lIns="0" tIns="6129" rIns="0" bIns="0" rtlCol="0">
            <a:spAutoFit/>
          </a:bodyPr>
          <a:lstStyle/>
          <a:p>
            <a:pPr marL="125916" marR="2229" indent="-120344" algn="just">
              <a:lnSpc>
                <a:spcPct val="100499"/>
              </a:lnSpc>
              <a:spcBef>
                <a:spcPts val="4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Một hàm là phần </a:t>
            </a:r>
            <a:r>
              <a:rPr spc="-2" dirty="0">
                <a:latin typeface="Calibri"/>
                <a:cs typeface="Calibri"/>
              </a:rPr>
              <a:t>tái </a:t>
            </a:r>
            <a:r>
              <a:rPr dirty="0">
                <a:latin typeface="Calibri"/>
                <a:cs typeface="Calibri"/>
              </a:rPr>
              <a:t>sử dụng </a:t>
            </a:r>
            <a:r>
              <a:rPr spc="2" dirty="0">
                <a:latin typeface="Calibri"/>
                <a:cs typeface="Calibri"/>
              </a:rPr>
              <a:t>mã, </a:t>
            </a:r>
            <a:r>
              <a:rPr dirty="0">
                <a:latin typeface="Calibri"/>
                <a:cs typeface="Calibri"/>
              </a:rPr>
              <a:t>thực hiện tính toán </a:t>
            </a:r>
            <a:r>
              <a:rPr spc="-2" dirty="0">
                <a:latin typeface="Calibri"/>
                <a:cs typeface="Calibri"/>
              </a:rPr>
              <a:t>trên </a:t>
            </a:r>
            <a:r>
              <a:rPr dirty="0">
                <a:latin typeface="Calibri"/>
                <a:cs typeface="Calibri"/>
              </a:rPr>
              <a:t>các tham số </a:t>
            </a:r>
            <a:r>
              <a:rPr spc="-2" dirty="0">
                <a:latin typeface="Calibri"/>
                <a:cs typeface="Calibri"/>
              </a:rPr>
              <a:t>và các  </a:t>
            </a:r>
            <a:r>
              <a:rPr dirty="0">
                <a:latin typeface="Calibri"/>
                <a:cs typeface="Calibri"/>
              </a:rPr>
              <a:t>biến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khác.</a:t>
            </a:r>
            <a:endParaRPr>
              <a:latin typeface="Calibri"/>
              <a:cs typeface="Calibri"/>
            </a:endParaRPr>
          </a:p>
          <a:p>
            <a:pPr marL="125916" indent="-120344">
              <a:spcBef>
                <a:spcPts val="39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Các câu lệnh return </a:t>
            </a:r>
            <a:r>
              <a:rPr spc="-4" dirty="0">
                <a:latin typeface="Calibri"/>
                <a:cs typeface="Calibri"/>
              </a:rPr>
              <a:t>trả </a:t>
            </a:r>
            <a:r>
              <a:rPr spc="-7" dirty="0">
                <a:latin typeface="Calibri"/>
                <a:cs typeface="Calibri"/>
              </a:rPr>
              <a:t>kết </a:t>
            </a:r>
            <a:r>
              <a:rPr spc="2" dirty="0">
                <a:latin typeface="Calibri"/>
                <a:cs typeface="Calibri"/>
              </a:rPr>
              <a:t>quả đầu </a:t>
            </a:r>
            <a:r>
              <a:rPr spc="-7" dirty="0">
                <a:latin typeface="Calibri"/>
                <a:cs typeface="Calibri"/>
              </a:rPr>
              <a:t>ra </a:t>
            </a:r>
            <a:r>
              <a:rPr dirty="0">
                <a:latin typeface="Calibri"/>
                <a:cs typeface="Calibri"/>
              </a:rPr>
              <a:t>sau khi gọi</a:t>
            </a:r>
            <a:r>
              <a:rPr spc="46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hàm.</a:t>
            </a:r>
            <a:endParaRPr>
              <a:latin typeface="Calibri"/>
              <a:cs typeface="Calibri"/>
            </a:endParaRPr>
          </a:p>
          <a:p>
            <a:pPr marL="125916" marR="2229" indent="-120344" algn="just">
              <a:lnSpc>
                <a:spcPct val="111900"/>
              </a:lnSpc>
              <a:spcBef>
                <a:spcPts val="386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Đối tượng là thực thể có </a:t>
            </a:r>
            <a:r>
              <a:rPr spc="2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các phương </a:t>
            </a:r>
            <a:r>
              <a:rPr spc="2" dirty="0">
                <a:latin typeface="Calibri"/>
                <a:cs typeface="Calibri"/>
              </a:rPr>
              <a:t>thức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giống như các đối  tượng </a:t>
            </a:r>
            <a:r>
              <a:rPr spc="2" dirty="0">
                <a:latin typeface="Calibri"/>
                <a:cs typeface="Calibri"/>
              </a:rPr>
              <a:t>thực </a:t>
            </a:r>
            <a:r>
              <a:rPr spc="-4" dirty="0">
                <a:latin typeface="Calibri"/>
                <a:cs typeface="Calibri"/>
              </a:rPr>
              <a:t>tế </a:t>
            </a:r>
            <a:r>
              <a:rPr dirty="0">
                <a:latin typeface="Calibri"/>
                <a:cs typeface="Calibri"/>
              </a:rPr>
              <a:t>đời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sống.</a:t>
            </a:r>
            <a:endParaRPr>
              <a:latin typeface="Calibri"/>
              <a:cs typeface="Calibri"/>
            </a:endParaRPr>
          </a:p>
          <a:p>
            <a:pPr>
              <a:spcBef>
                <a:spcPts val="20"/>
              </a:spcBef>
              <a:buClr>
                <a:srgbClr val="AC1317"/>
              </a:buClr>
              <a:buFont typeface="Wingdings"/>
              <a:buChar char=""/>
            </a:pPr>
            <a:endParaRPr>
              <a:latin typeface="Times New Roman"/>
              <a:cs typeface="Times New Roman"/>
            </a:endParaRPr>
          </a:p>
          <a:p>
            <a:pPr marL="125916" marR="2507" indent="-120344" algn="just">
              <a:lnSpc>
                <a:spcPct val="1010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Có hai cách để </a:t>
            </a:r>
            <a:r>
              <a:rPr spc="-2" dirty="0">
                <a:latin typeface="Calibri"/>
                <a:cs typeface="Calibri"/>
              </a:rPr>
              <a:t>tạo </a:t>
            </a:r>
            <a:r>
              <a:rPr spc="-7" dirty="0">
                <a:latin typeface="Calibri"/>
                <a:cs typeface="Calibri"/>
              </a:rPr>
              <a:t>ra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đối tượng tùy biến </a:t>
            </a:r>
            <a:r>
              <a:rPr spc="2" dirty="0">
                <a:latin typeface="Calibri"/>
                <a:cs typeface="Calibri"/>
              </a:rPr>
              <a:t>cụ </a:t>
            </a:r>
            <a:r>
              <a:rPr dirty="0">
                <a:latin typeface="Calibri"/>
                <a:cs typeface="Calibri"/>
              </a:rPr>
              <a:t>thể là, bằng cách trực tiếp từ  đối tượng Object đối tượng hoặc bằng cách </a:t>
            </a:r>
            <a:r>
              <a:rPr spc="-2" dirty="0">
                <a:latin typeface="Calibri"/>
                <a:cs typeface="Calibri"/>
              </a:rPr>
              <a:t>tạo </a:t>
            </a:r>
            <a:r>
              <a:rPr spc="-7" dirty="0">
                <a:latin typeface="Calibri"/>
                <a:cs typeface="Calibri"/>
              </a:rPr>
              <a:t>ra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hàm tự </a:t>
            </a:r>
            <a:r>
              <a:rPr spc="-7" dirty="0">
                <a:latin typeface="Calibri"/>
                <a:cs typeface="Calibri"/>
              </a:rPr>
              <a:t>xây</a:t>
            </a:r>
            <a:r>
              <a:rPr spc="-4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dựng.</a:t>
            </a:r>
            <a:endParaRPr>
              <a:latin typeface="Calibri"/>
              <a:cs typeface="Calibri"/>
            </a:endParaRPr>
          </a:p>
          <a:p>
            <a:pPr>
              <a:spcBef>
                <a:spcPts val="22"/>
              </a:spcBef>
              <a:buClr>
                <a:srgbClr val="AC1317"/>
              </a:buClr>
              <a:buFont typeface="Wingdings"/>
              <a:buChar char=""/>
            </a:pPr>
            <a:endParaRPr>
              <a:latin typeface="Times New Roman"/>
              <a:cs typeface="Times New Roman"/>
            </a:endParaRPr>
          </a:p>
          <a:p>
            <a:pPr marL="125916" marR="2507" indent="-120344" algn="just">
              <a:lnSpc>
                <a:spcPct val="1010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JavaScript cung cấp các đối tượng khác nhau được </a:t>
            </a:r>
            <a:r>
              <a:rPr spc="-7" dirty="0">
                <a:latin typeface="Calibri"/>
                <a:cs typeface="Calibri"/>
              </a:rPr>
              <a:t>xây </a:t>
            </a:r>
            <a:r>
              <a:rPr dirty="0">
                <a:latin typeface="Calibri"/>
                <a:cs typeface="Calibri"/>
              </a:rPr>
              <a:t>dựng sẵn, chẳng hạn  </a:t>
            </a:r>
            <a:r>
              <a:rPr spc="2" dirty="0">
                <a:latin typeface="Calibri"/>
                <a:cs typeface="Calibri"/>
              </a:rPr>
              <a:t>như </a:t>
            </a:r>
            <a:r>
              <a:rPr dirty="0">
                <a:latin typeface="Calibri"/>
                <a:cs typeface="Calibri"/>
              </a:rPr>
              <a:t>String, Math, </a:t>
            </a:r>
            <a:r>
              <a:rPr spc="-2" dirty="0">
                <a:latin typeface="Calibri"/>
                <a:cs typeface="Calibri"/>
              </a:rPr>
              <a:t>và</a:t>
            </a:r>
            <a:r>
              <a:rPr spc="-2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Date.</a:t>
            </a:r>
            <a:endParaRPr>
              <a:latin typeface="Calibri"/>
              <a:cs typeface="Calibri"/>
            </a:endParaRPr>
          </a:p>
          <a:p>
            <a:pPr>
              <a:spcBef>
                <a:spcPts val="18"/>
              </a:spcBef>
              <a:buClr>
                <a:srgbClr val="AC1317"/>
              </a:buClr>
              <a:buFont typeface="Wingdings"/>
              <a:buChar char=""/>
            </a:pPr>
            <a:endParaRPr>
              <a:latin typeface="Times New Roman"/>
              <a:cs typeface="Times New Roman"/>
            </a:endParaRPr>
          </a:p>
          <a:p>
            <a:pPr marL="125916" marR="2229" indent="-120344" algn="just">
              <a:lnSpc>
                <a:spcPct val="101200"/>
              </a:lnSpc>
              <a:spcBef>
                <a:spcPts val="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JavaScript cũng </a:t>
            </a:r>
            <a:r>
              <a:rPr spc="2" dirty="0">
                <a:latin typeface="Calibri"/>
                <a:cs typeface="Calibri"/>
              </a:rPr>
              <a:t>cung </a:t>
            </a:r>
            <a:r>
              <a:rPr dirty="0">
                <a:latin typeface="Calibri"/>
                <a:cs typeface="Calibri"/>
              </a:rPr>
              <a:t>cấp các đối tượng </a:t>
            </a:r>
            <a:r>
              <a:rPr spc="-11" dirty="0">
                <a:latin typeface="Calibri"/>
                <a:cs typeface="Calibri"/>
              </a:rPr>
              <a:t>Browser, </a:t>
            </a:r>
            <a:r>
              <a:rPr dirty="0">
                <a:latin typeface="Calibri"/>
                <a:cs typeface="Calibri"/>
              </a:rPr>
              <a:t>chẳng hạn như </a:t>
            </a:r>
            <a:r>
              <a:rPr spc="-9" dirty="0">
                <a:latin typeface="Calibri"/>
                <a:cs typeface="Calibri"/>
              </a:rPr>
              <a:t>window,  </a:t>
            </a:r>
            <a:r>
              <a:rPr spc="-7" dirty="0">
                <a:latin typeface="Calibri"/>
                <a:cs typeface="Calibri"/>
              </a:rPr>
              <a:t>history, </a:t>
            </a:r>
            <a:r>
              <a:rPr dirty="0">
                <a:latin typeface="Calibri"/>
                <a:cs typeface="Calibri"/>
              </a:rPr>
              <a:t>location, </a:t>
            </a:r>
            <a:r>
              <a:rPr spc="-2" dirty="0">
                <a:latin typeface="Calibri"/>
                <a:cs typeface="Calibri"/>
              </a:rPr>
              <a:t>và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navigation.</a:t>
            </a:r>
            <a:endParaRPr>
              <a:latin typeface="Calibri"/>
              <a:cs typeface="Calibri"/>
            </a:endParaRPr>
          </a:p>
          <a:p>
            <a:pPr>
              <a:spcBef>
                <a:spcPts val="20"/>
              </a:spcBef>
              <a:buClr>
                <a:srgbClr val="AC1317"/>
              </a:buClr>
              <a:buFont typeface="Wingdings"/>
              <a:buChar char=""/>
            </a:pPr>
            <a:endParaRPr>
              <a:latin typeface="Times New Roman"/>
              <a:cs typeface="Times New Roman"/>
            </a:endParaRPr>
          </a:p>
          <a:p>
            <a:pPr marL="125916" marR="2786" indent="-120344" algn="just">
              <a:lnSpc>
                <a:spcPct val="1010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spc="2" dirty="0">
                <a:latin typeface="Calibri"/>
                <a:cs typeface="Calibri"/>
              </a:rPr>
              <a:t>DOM </a:t>
            </a:r>
            <a:r>
              <a:rPr dirty="0">
                <a:latin typeface="Calibri"/>
                <a:cs typeface="Calibri"/>
              </a:rPr>
              <a:t>là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kỹ thuật tiêu chuẩn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việc truy cập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spc="2" dirty="0">
                <a:latin typeface="Calibri"/>
                <a:cs typeface="Calibri"/>
              </a:rPr>
              <a:t>thao </a:t>
            </a:r>
            <a:r>
              <a:rPr spc="-2" dirty="0">
                <a:latin typeface="Calibri"/>
                <a:cs typeface="Calibri"/>
              </a:rPr>
              <a:t>tác </a:t>
            </a:r>
            <a:r>
              <a:rPr dirty="0">
                <a:latin typeface="Calibri"/>
                <a:cs typeface="Calibri"/>
              </a:rPr>
              <a:t>các phần </a:t>
            </a:r>
            <a:r>
              <a:rPr spc="-4" dirty="0">
                <a:latin typeface="Calibri"/>
                <a:cs typeface="Calibri"/>
              </a:rPr>
              <a:t>tử  </a:t>
            </a:r>
            <a:r>
              <a:rPr dirty="0">
                <a:latin typeface="Calibri"/>
                <a:cs typeface="Calibri"/>
              </a:rPr>
              <a:t>HTML. </a:t>
            </a:r>
            <a:r>
              <a:rPr spc="2" dirty="0">
                <a:latin typeface="Calibri"/>
                <a:cs typeface="Calibri"/>
              </a:rPr>
              <a:t>DOM </a:t>
            </a:r>
            <a:r>
              <a:rPr dirty="0">
                <a:latin typeface="Calibri"/>
                <a:cs typeface="Calibri"/>
              </a:rPr>
              <a:t>cung cấp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đối tượng </a:t>
            </a:r>
            <a:r>
              <a:rPr spc="-2" dirty="0">
                <a:latin typeface="Calibri"/>
                <a:cs typeface="Calibri"/>
              </a:rPr>
              <a:t>tài </a:t>
            </a:r>
            <a:r>
              <a:rPr dirty="0">
                <a:latin typeface="Calibri"/>
                <a:cs typeface="Calibri"/>
              </a:rPr>
              <a:t>document được sử dụng </a:t>
            </a:r>
            <a:r>
              <a:rPr spc="-2" dirty="0">
                <a:latin typeface="Calibri"/>
                <a:cs typeface="Calibri"/>
              </a:rPr>
              <a:t>trong  </a:t>
            </a:r>
            <a:r>
              <a:rPr dirty="0">
                <a:latin typeface="Calibri"/>
                <a:cs typeface="Calibri"/>
              </a:rPr>
              <a:t>Javascript để truy cập </a:t>
            </a:r>
            <a:r>
              <a:rPr spc="-2" dirty="0">
                <a:latin typeface="Calibri"/>
                <a:cs typeface="Calibri"/>
              </a:rPr>
              <a:t>tất </a:t>
            </a:r>
            <a:r>
              <a:rPr dirty="0">
                <a:latin typeface="Calibri"/>
                <a:cs typeface="Calibri"/>
              </a:rPr>
              <a:t>cả các phần tử HTML được trình </a:t>
            </a:r>
            <a:r>
              <a:rPr spc="-2" dirty="0">
                <a:latin typeface="Calibri"/>
                <a:cs typeface="Calibri"/>
              </a:rPr>
              <a:t>bày </a:t>
            </a:r>
            <a:r>
              <a:rPr dirty="0">
                <a:latin typeface="Calibri"/>
                <a:cs typeface="Calibri"/>
              </a:rPr>
              <a:t>trên</a:t>
            </a:r>
            <a:r>
              <a:rPr spc="-4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trang.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0" y="828237"/>
            <a:ext cx="3960813" cy="315927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t" anchorCtr="0">
            <a:noAutofit/>
          </a:bodyPr>
          <a:lstStyle/>
          <a:p>
            <a:pPr algn="ctr">
              <a:buSzPct val="25000"/>
            </a:pPr>
            <a:r>
              <a:rPr lang="en-US" sz="18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THANK FOR WATCH 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51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850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6" y="71032"/>
            <a:ext cx="2337430" cy="175184"/>
          </a:xfrm>
          <a:prstGeom prst="rect">
            <a:avLst/>
          </a:prstGeom>
        </p:spPr>
        <p:txBody>
          <a:bodyPr vert="horz" wrap="square" lIns="0" tIns="5850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6"/>
              </a:spcBef>
            </a:pPr>
            <a:r>
              <a:rPr dirty="0"/>
              <a:t>Mô </a:t>
            </a:r>
            <a:r>
              <a:rPr spc="-11" dirty="0"/>
              <a:t>tả </a:t>
            </a:r>
            <a:r>
              <a:rPr spc="-9" dirty="0"/>
              <a:t>và </a:t>
            </a:r>
            <a:r>
              <a:rPr dirty="0"/>
              <a:t>định </a:t>
            </a:r>
            <a:r>
              <a:rPr spc="-2" dirty="0"/>
              <a:t>nghĩa </a:t>
            </a:r>
            <a:r>
              <a:rPr spc="-4" dirty="0"/>
              <a:t>các </a:t>
            </a:r>
            <a:r>
              <a:rPr dirty="0"/>
              <a:t>hàm</a:t>
            </a:r>
            <a:r>
              <a:rPr spc="18" dirty="0"/>
              <a:t> </a:t>
            </a:r>
            <a:r>
              <a:rPr spc="-2" dirty="0"/>
              <a:t>2-2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45350" y="417502"/>
            <a:ext cx="2232908" cy="809535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Cú pháp </a:t>
            </a:r>
            <a:r>
              <a:rPr spc="2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nghĩa</a:t>
            </a:r>
            <a:r>
              <a:rPr spc="-12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hàm</a:t>
            </a:r>
            <a:endParaRPr>
              <a:latin typeface="Calibri"/>
              <a:cs typeface="Calibri"/>
            </a:endParaRPr>
          </a:p>
          <a:p>
            <a:pPr marL="5571">
              <a:spcBef>
                <a:spcPts val="1114"/>
              </a:spcBef>
            </a:pPr>
            <a:r>
              <a:rPr sz="700" spc="-2" dirty="0">
                <a:latin typeface="Courier New"/>
                <a:cs typeface="Courier New"/>
              </a:rPr>
              <a:t>function function_name(list of</a:t>
            </a:r>
            <a:r>
              <a:rPr sz="700" spc="11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parameters)</a:t>
            </a:r>
            <a:endParaRPr sz="700">
              <a:latin typeface="Courier New"/>
              <a:cs typeface="Courier New"/>
            </a:endParaRPr>
          </a:p>
          <a:p>
            <a:pPr marL="5571">
              <a:spcBef>
                <a:spcPts val="2"/>
              </a:spcBef>
            </a:pPr>
            <a:r>
              <a:rPr sz="700" spc="-2" dirty="0">
                <a:latin typeface="Courier New"/>
                <a:cs typeface="Courier New"/>
              </a:rPr>
              <a:t>{</a:t>
            </a:r>
            <a:endParaRPr sz="700">
              <a:latin typeface="Courier New"/>
              <a:cs typeface="Courier New"/>
            </a:endParaRPr>
          </a:p>
          <a:p>
            <a:pPr marL="5571"/>
            <a:r>
              <a:rPr sz="700" spc="-2" dirty="0">
                <a:latin typeface="Courier New"/>
                <a:cs typeface="Courier New"/>
              </a:rPr>
              <a:t>// Body of the</a:t>
            </a:r>
            <a:r>
              <a:rPr sz="700" spc="7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function</a:t>
            </a:r>
            <a:endParaRPr sz="700">
              <a:latin typeface="Courier New"/>
              <a:cs typeface="Courier New"/>
            </a:endParaRPr>
          </a:p>
          <a:p>
            <a:pPr marL="5571"/>
            <a:r>
              <a:rPr sz="700" spc="-2" dirty="0">
                <a:latin typeface="Courier New"/>
                <a:cs typeface="Courier New"/>
              </a:rPr>
              <a:t>}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57197" y="1122257"/>
            <a:ext cx="1959942" cy="1522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121" y="92250"/>
            <a:ext cx="144102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Gọi </a:t>
            </a:r>
            <a:r>
              <a:rPr spc="-9" dirty="0"/>
              <a:t>các </a:t>
            </a:r>
            <a:r>
              <a:rPr spc="-4" dirty="0"/>
              <a:t>hàm</a:t>
            </a:r>
            <a:r>
              <a:rPr spc="-18" dirty="0"/>
              <a:t> </a:t>
            </a:r>
            <a:r>
              <a:rPr spc="-2" dirty="0"/>
              <a:t>1-2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7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4373" y="636625"/>
            <a:ext cx="3683556" cy="9522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4373" y="1622851"/>
            <a:ext cx="3683556" cy="3060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4373" y="1962929"/>
            <a:ext cx="3683556" cy="3060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4373" y="2289404"/>
            <a:ext cx="3683556" cy="3509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4919" y="702657"/>
            <a:ext cx="3613009" cy="1883062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pc="-2" dirty="0">
                <a:latin typeface="Arial"/>
                <a:cs typeface="Arial"/>
              </a:rPr>
              <a:t>Một hàm </a:t>
            </a:r>
            <a:r>
              <a:rPr dirty="0">
                <a:latin typeface="Arial"/>
                <a:cs typeface="Arial"/>
              </a:rPr>
              <a:t>cần </a:t>
            </a:r>
            <a:r>
              <a:rPr spc="-2" dirty="0">
                <a:latin typeface="Arial"/>
                <a:cs typeface="Arial"/>
              </a:rPr>
              <a:t>phải được gọi hoặc được gọi là để thực hiện nó trong trình</a:t>
            </a:r>
            <a:r>
              <a:rPr spc="37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duyệt.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5571" marR="116444">
              <a:lnSpc>
                <a:spcPts val="820"/>
              </a:lnSpc>
            </a:pPr>
            <a:r>
              <a:rPr spc="-2" dirty="0">
                <a:latin typeface="Arial"/>
                <a:cs typeface="Arial"/>
              </a:rPr>
              <a:t>Để gọi một hàm, </a:t>
            </a:r>
            <a:r>
              <a:rPr dirty="0">
                <a:latin typeface="Arial"/>
                <a:cs typeface="Arial"/>
              </a:rPr>
              <a:t>chỉ </a:t>
            </a:r>
            <a:r>
              <a:rPr spc="-2" dirty="0">
                <a:latin typeface="Arial"/>
                <a:cs typeface="Arial"/>
              </a:rPr>
              <a:t>ra </a:t>
            </a:r>
            <a:r>
              <a:rPr dirty="0">
                <a:latin typeface="Arial"/>
                <a:cs typeface="Arial"/>
              </a:rPr>
              <a:t>tên </a:t>
            </a:r>
            <a:r>
              <a:rPr spc="-2" dirty="0">
                <a:latin typeface="Arial"/>
                <a:cs typeface="Arial"/>
              </a:rPr>
              <a:t>hàm tiếp theo là </a:t>
            </a:r>
            <a:r>
              <a:rPr dirty="0">
                <a:latin typeface="Arial"/>
                <a:cs typeface="Arial"/>
              </a:rPr>
              <a:t>cặp </a:t>
            </a:r>
            <a:r>
              <a:rPr spc="-4" dirty="0">
                <a:latin typeface="Arial"/>
                <a:cs typeface="Arial"/>
              </a:rPr>
              <a:t>ngoặc </a:t>
            </a:r>
            <a:r>
              <a:rPr spc="-2" dirty="0">
                <a:latin typeface="Arial"/>
                <a:cs typeface="Arial"/>
              </a:rPr>
              <a:t>() </a:t>
            </a:r>
            <a:r>
              <a:rPr dirty="0">
                <a:latin typeface="Arial"/>
                <a:cs typeface="Arial"/>
              </a:rPr>
              <a:t>và </a:t>
            </a:r>
            <a:r>
              <a:rPr spc="-2" dirty="0">
                <a:latin typeface="Arial"/>
                <a:cs typeface="Arial"/>
              </a:rPr>
              <a:t>các tham </a:t>
            </a:r>
            <a:r>
              <a:rPr dirty="0">
                <a:latin typeface="Arial"/>
                <a:cs typeface="Arial"/>
              </a:rPr>
              <a:t>số </a:t>
            </a:r>
            <a:r>
              <a:rPr spc="-2" dirty="0">
                <a:latin typeface="Arial"/>
                <a:cs typeface="Arial"/>
              </a:rPr>
              <a:t>bên  trong nếu</a:t>
            </a:r>
            <a:r>
              <a:rPr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có.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9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5571">
              <a:spcBef>
                <a:spcPts val="2"/>
              </a:spcBef>
            </a:pPr>
            <a:r>
              <a:rPr spc="-2" dirty="0">
                <a:latin typeface="Arial"/>
                <a:cs typeface="Arial"/>
              </a:rPr>
              <a:t>Một hàm </a:t>
            </a:r>
            <a:r>
              <a:rPr dirty="0">
                <a:latin typeface="Arial"/>
                <a:cs typeface="Arial"/>
              </a:rPr>
              <a:t>có </a:t>
            </a:r>
            <a:r>
              <a:rPr spc="-2" dirty="0">
                <a:latin typeface="Arial"/>
                <a:cs typeface="Arial"/>
              </a:rPr>
              <a:t>thể được định </a:t>
            </a:r>
            <a:r>
              <a:rPr spc="-4" dirty="0">
                <a:latin typeface="Arial"/>
                <a:cs typeface="Arial"/>
              </a:rPr>
              <a:t>nghĩa </a:t>
            </a:r>
            <a:r>
              <a:rPr dirty="0">
                <a:latin typeface="Arial"/>
                <a:cs typeface="Arial"/>
              </a:rPr>
              <a:t>và </a:t>
            </a:r>
            <a:r>
              <a:rPr spc="-2" dirty="0">
                <a:latin typeface="Arial"/>
                <a:cs typeface="Arial"/>
              </a:rPr>
              <a:t>gọi trong một tập tin JavaScript bên</a:t>
            </a:r>
            <a:r>
              <a:rPr spc="55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ngoài.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 marL="5571">
              <a:spcBef>
                <a:spcPts val="676"/>
              </a:spcBef>
            </a:pPr>
            <a:r>
              <a:rPr spc="-2" dirty="0">
                <a:latin typeface="Arial"/>
                <a:cs typeface="Arial"/>
              </a:rPr>
              <a:t>Một </a:t>
            </a:r>
            <a:r>
              <a:rPr spc="-4" dirty="0">
                <a:latin typeface="Arial"/>
                <a:cs typeface="Arial"/>
              </a:rPr>
              <a:t>hàm </a:t>
            </a:r>
            <a:r>
              <a:rPr dirty="0">
                <a:latin typeface="Arial"/>
                <a:cs typeface="Arial"/>
              </a:rPr>
              <a:t>có </a:t>
            </a:r>
            <a:r>
              <a:rPr spc="-2" dirty="0">
                <a:latin typeface="Arial"/>
                <a:cs typeface="Arial"/>
              </a:rPr>
              <a:t>thể được </a:t>
            </a:r>
            <a:r>
              <a:rPr spc="-4" dirty="0">
                <a:latin typeface="Arial"/>
                <a:cs typeface="Arial"/>
              </a:rPr>
              <a:t>gọi </a:t>
            </a:r>
            <a:r>
              <a:rPr dirty="0">
                <a:latin typeface="Arial"/>
                <a:cs typeface="Arial"/>
              </a:rPr>
              <a:t>từ </a:t>
            </a:r>
            <a:r>
              <a:rPr spc="-2" dirty="0">
                <a:latin typeface="Arial"/>
                <a:cs typeface="Arial"/>
              </a:rPr>
              <a:t>một </a:t>
            </a:r>
            <a:r>
              <a:rPr spc="-4" dirty="0">
                <a:latin typeface="Arial"/>
                <a:cs typeface="Arial"/>
              </a:rPr>
              <a:t>hàm </a:t>
            </a:r>
            <a:r>
              <a:rPr spc="-2" dirty="0">
                <a:latin typeface="Arial"/>
                <a:cs typeface="Arial"/>
              </a:rPr>
              <a:t>khác trong</a:t>
            </a:r>
            <a:r>
              <a:rPr spc="33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JavaScript.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 marL="5571">
              <a:spcBef>
                <a:spcPts val="676"/>
              </a:spcBef>
            </a:pPr>
            <a:r>
              <a:rPr spc="-2" dirty="0">
                <a:latin typeface="Arial"/>
                <a:cs typeface="Arial"/>
              </a:rPr>
              <a:t>Một hàm để gọi một hàm khác được gọi là hàm</a:t>
            </a:r>
            <a:r>
              <a:rPr spc="29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gọi.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5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5571">
              <a:lnSpc>
                <a:spcPts val="884"/>
              </a:lnSpc>
            </a:pPr>
            <a:r>
              <a:rPr spc="-2" dirty="0">
                <a:latin typeface="Arial"/>
                <a:cs typeface="Arial"/>
              </a:rPr>
              <a:t>Các hàm cung </a:t>
            </a:r>
            <a:r>
              <a:rPr dirty="0">
                <a:latin typeface="Arial"/>
                <a:cs typeface="Arial"/>
              </a:rPr>
              <a:t>cấp các tiện </a:t>
            </a:r>
            <a:r>
              <a:rPr spc="-2" dirty="0">
                <a:latin typeface="Arial"/>
                <a:cs typeface="Arial"/>
              </a:rPr>
              <a:t>lợi bằng </a:t>
            </a:r>
            <a:r>
              <a:rPr dirty="0">
                <a:latin typeface="Arial"/>
                <a:cs typeface="Arial"/>
              </a:rPr>
              <a:t>cách cho </a:t>
            </a:r>
            <a:r>
              <a:rPr spc="-2" dirty="0">
                <a:latin typeface="Arial"/>
                <a:cs typeface="Arial"/>
              </a:rPr>
              <a:t>phép </a:t>
            </a:r>
            <a:r>
              <a:rPr spc="-4" dirty="0">
                <a:latin typeface="Arial"/>
                <a:cs typeface="Arial"/>
              </a:rPr>
              <a:t>người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4" dirty="0">
                <a:latin typeface="Arial"/>
                <a:cs typeface="Arial"/>
              </a:rPr>
              <a:t>dụng </a:t>
            </a:r>
            <a:r>
              <a:rPr spc="-2" dirty="0">
                <a:latin typeface="Arial"/>
                <a:cs typeface="Arial"/>
              </a:rPr>
              <a:t>để gọi</a:t>
            </a:r>
            <a:r>
              <a:rPr spc="33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một</a:t>
            </a:r>
            <a:endParaRPr dirty="0">
              <a:latin typeface="Arial"/>
              <a:cs typeface="Arial"/>
            </a:endParaRPr>
          </a:p>
          <a:p>
            <a:pPr marL="5571">
              <a:lnSpc>
                <a:spcPts val="884"/>
              </a:lnSpc>
            </a:pPr>
            <a:r>
              <a:rPr spc="-4" dirty="0">
                <a:latin typeface="Arial"/>
                <a:cs typeface="Arial"/>
              </a:rPr>
              <a:t>hàm nhiều</a:t>
            </a:r>
            <a:r>
              <a:rPr spc="11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lần.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3738018" y="2949431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8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044778" y="649325"/>
            <a:ext cx="2057859" cy="19293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100121" y="92251"/>
            <a:ext cx="1441021" cy="17462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5293" rIns="0" bIns="0" rtlCol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0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en-US" sz="1100" b="1" kern="0" spc="-2" dirty="0" err="1">
                <a:solidFill>
                  <a:srgbClr val="7030A0"/>
                </a:solidFill>
                <a:latin typeface="+mn-lt"/>
              </a:rPr>
              <a:t>Gọi</a:t>
            </a:r>
            <a:r>
              <a:rPr lang="en-US" sz="1100" b="1" kern="0" spc="-2" dirty="0">
                <a:solidFill>
                  <a:srgbClr val="7030A0"/>
                </a:solidFill>
                <a:latin typeface="+mn-lt"/>
              </a:rPr>
              <a:t> </a:t>
            </a:r>
            <a:r>
              <a:rPr lang="en-US" sz="1100" b="1" kern="0" spc="-2" dirty="0" err="1">
                <a:solidFill>
                  <a:srgbClr val="7030A0"/>
                </a:solidFill>
                <a:latin typeface="+mn-lt"/>
              </a:rPr>
              <a:t>các</a:t>
            </a:r>
            <a:r>
              <a:rPr lang="en-US" sz="1100" b="1" kern="0" spc="-2" dirty="0">
                <a:solidFill>
                  <a:srgbClr val="7030A0"/>
                </a:solidFill>
                <a:latin typeface="+mn-lt"/>
              </a:rPr>
              <a:t> </a:t>
            </a:r>
            <a:r>
              <a:rPr lang="en-US" sz="1100" b="1" kern="0" spc="-2" dirty="0" err="1">
                <a:solidFill>
                  <a:srgbClr val="7030A0"/>
                </a:solidFill>
                <a:latin typeface="+mn-lt"/>
              </a:rPr>
              <a:t>hàm</a:t>
            </a:r>
            <a:r>
              <a:rPr lang="en-US" sz="1100" b="1" kern="0" spc="-2" dirty="0">
                <a:solidFill>
                  <a:srgbClr val="7030A0"/>
                </a:solidFill>
                <a:latin typeface="+mn-lt"/>
              </a:rPr>
              <a:t> 2-2</a:t>
            </a:r>
            <a:endParaRPr lang="vi-VN" sz="1100" b="1" kern="0" spc="-2" dirty="0">
              <a:solidFill>
                <a:srgbClr val="7030A0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13" y="78760"/>
            <a:ext cx="1907517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Các tham số của</a:t>
            </a:r>
            <a:r>
              <a:rPr spc="-26" dirty="0"/>
              <a:t> </a:t>
            </a:r>
            <a:r>
              <a:rPr spc="-4" dirty="0"/>
              <a:t>hàm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9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86159" y="406733"/>
            <a:ext cx="1548017" cy="9032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7850" y="644163"/>
            <a:ext cx="705244" cy="348580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45408">
              <a:lnSpc>
                <a:spcPts val="715"/>
              </a:lnSpc>
              <a:spcBef>
                <a:spcPts val="42"/>
              </a:spcBef>
            </a:pP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Các hàm</a:t>
            </a:r>
            <a:r>
              <a:rPr sz="700" b="1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trong</a:t>
            </a:r>
            <a:endParaRPr sz="700">
              <a:latin typeface="Arial"/>
              <a:cs typeface="Arial"/>
            </a:endParaRPr>
          </a:p>
          <a:p>
            <a:pPr marL="5571">
              <a:lnSpc>
                <a:spcPts val="590"/>
              </a:lnSpc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javascript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có</a:t>
            </a:r>
            <a:r>
              <a:rPr sz="700" b="1" spc="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thể</a:t>
            </a:r>
            <a:endParaRPr sz="700">
              <a:latin typeface="Arial"/>
              <a:cs typeface="Arial"/>
            </a:endParaRPr>
          </a:p>
          <a:p>
            <a:pPr marL="305875" marR="12536" indent="-289717">
              <a:lnSpc>
                <a:spcPct val="70000"/>
              </a:lnSpc>
              <a:spcBef>
                <a:spcPts val="127"/>
              </a:spcBef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chấp nhận tham 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số</a:t>
            </a:r>
            <a:endParaRPr sz="7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09154" y="333276"/>
            <a:ext cx="1651659" cy="10161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82702" y="627160"/>
            <a:ext cx="802615" cy="348580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ts val="715"/>
              </a:lnSpc>
              <a:spcBef>
                <a:spcPts val="42"/>
              </a:spcBef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Có thể được tạo</a:t>
            </a:r>
            <a:r>
              <a:rPr sz="700" b="1" spc="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ra</a:t>
            </a:r>
            <a:endParaRPr sz="700">
              <a:latin typeface="Arial"/>
              <a:cs typeface="Arial"/>
            </a:endParaRPr>
          </a:p>
          <a:p>
            <a:pPr marL="94994">
              <a:lnSpc>
                <a:spcPts val="590"/>
              </a:lnSpc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khi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nhu</a:t>
            </a:r>
            <a:r>
              <a:rPr sz="7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cầu</a:t>
            </a:r>
            <a:endParaRPr sz="700">
              <a:latin typeface="Arial"/>
              <a:cs typeface="Arial"/>
            </a:endParaRPr>
          </a:p>
          <a:p>
            <a:pPr marL="85522" marR="15322" indent="-65744">
              <a:lnSpc>
                <a:spcPct val="70000"/>
              </a:lnSpc>
              <a:spcBef>
                <a:spcPts val="127"/>
              </a:spcBef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nhận các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giá trị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từ  người sử</a:t>
            </a: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dụng</a:t>
            </a:r>
            <a:endParaRPr sz="7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7035" y="761774"/>
            <a:ext cx="1807451" cy="12637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42202" y="1322278"/>
            <a:ext cx="897784" cy="348580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algn="ctr">
              <a:lnSpc>
                <a:spcPts val="715"/>
              </a:lnSpc>
              <a:spcBef>
                <a:spcPts val="42"/>
              </a:spcBef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Các tham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số</a:t>
            </a: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chứa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ts val="590"/>
              </a:lnSpc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giá trị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mà trên</a:t>
            </a:r>
            <a:r>
              <a:rPr sz="700" b="1" spc="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đó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ts val="590"/>
              </a:lnSpc>
            </a:pP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hàm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cần</a:t>
            </a:r>
            <a:r>
              <a:rPr sz="700" b="1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thực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ts val="717"/>
              </a:lnSpc>
            </a:pP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hiện các thao</a:t>
            </a:r>
            <a:r>
              <a:rPr sz="700" b="1" spc="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tác</a:t>
            </a:r>
            <a:endParaRPr sz="7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40736" y="316272"/>
            <a:ext cx="1412029" cy="8760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648412" y="561015"/>
            <a:ext cx="865393" cy="290996"/>
          </a:xfrm>
          <a:prstGeom prst="rect">
            <a:avLst/>
          </a:prstGeom>
        </p:spPr>
        <p:txBody>
          <a:bodyPr vert="horz" wrap="square" lIns="0" tIns="53486" rIns="0" bIns="0" rtlCol="0">
            <a:spAutoFit/>
          </a:bodyPr>
          <a:lstStyle/>
          <a:p>
            <a:pPr marL="131766" marR="2229" indent="-126473">
              <a:lnSpc>
                <a:spcPct val="70000"/>
              </a:lnSpc>
              <a:spcBef>
                <a:spcPts val="421"/>
              </a:spcBef>
            </a:pPr>
            <a:r>
              <a:rPr sz="1100" b="1" spc="-2" dirty="0">
                <a:solidFill>
                  <a:srgbClr val="FFFFFF"/>
                </a:solidFill>
                <a:latin typeface="Arial"/>
                <a:cs typeface="Arial"/>
              </a:rPr>
              <a:t>Các tham</a:t>
            </a:r>
            <a:r>
              <a:rPr sz="11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spc="-2" dirty="0">
                <a:solidFill>
                  <a:srgbClr val="FFFFFF"/>
                </a:solidFill>
                <a:latin typeface="Arial"/>
                <a:cs typeface="Arial"/>
              </a:rPr>
              <a:t>số  của</a:t>
            </a:r>
            <a:r>
              <a:rPr sz="11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hàm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815372" y="1292295"/>
            <a:ext cx="1951361" cy="15514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441</TotalTime>
  <Words>4563</Words>
  <Application>Microsoft Office PowerPoint</Application>
  <PresentationFormat>Custom</PresentationFormat>
  <Paragraphs>689</Paragraphs>
  <Slides>51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Theme1</vt:lpstr>
      <vt:lpstr>PowerPoint Presentation</vt:lpstr>
      <vt:lpstr>Mục tiêu</vt:lpstr>
      <vt:lpstr>Giới thiệu</vt:lpstr>
      <vt:lpstr>Các hàm</vt:lpstr>
      <vt:lpstr>Mô tả và định nghĩa các hàm 1-2</vt:lpstr>
      <vt:lpstr>Mô tả và định nghĩa các hàm 2-2</vt:lpstr>
      <vt:lpstr>Gọi các hàm 1-2</vt:lpstr>
      <vt:lpstr>PowerPoint Presentation</vt:lpstr>
      <vt:lpstr>Các tham số của hàm</vt:lpstr>
      <vt:lpstr>Các cách truyền tham số 1-3</vt:lpstr>
      <vt:lpstr>Các cách truyền tham số 2-3</vt:lpstr>
      <vt:lpstr>Các cách truyền tham số 3-3</vt:lpstr>
      <vt:lpstr>Câu lệnh return</vt:lpstr>
      <vt:lpstr>Đối tượng trong JavaScript 1-2</vt:lpstr>
      <vt:lpstr>Đối tượng trong JavaScript 2-2</vt:lpstr>
      <vt:lpstr>Tạo đối tượng người dùng 1-3</vt:lpstr>
      <vt:lpstr>Tạo đối tượng người dùng 2-3</vt:lpstr>
      <vt:lpstr>Tạo đối tượng người dùng 3-3</vt:lpstr>
      <vt:lpstr>Tạo thuộc tính cho các đối tượng người dùng1-2</vt:lpstr>
      <vt:lpstr>Tạo thuộc tính cho các đối tượng người dùng2-2</vt:lpstr>
      <vt:lpstr>Tạo phương thức cho các đối tượng người dùng</vt:lpstr>
      <vt:lpstr>Các đối tượng xây dựng sẵn</vt:lpstr>
      <vt:lpstr>Đối tượng String 1-3</vt:lpstr>
      <vt:lpstr>Đối tượng String 2-3</vt:lpstr>
      <vt:lpstr>Đối tượng String 3-3</vt:lpstr>
      <vt:lpstr>Đối tượng Math 1-2</vt:lpstr>
      <vt:lpstr>Đối tượng Math 2-2</vt:lpstr>
      <vt:lpstr>Đối tượng Date 1-3</vt:lpstr>
      <vt:lpstr>Đối tượng Date 2-3</vt:lpstr>
      <vt:lpstr>Đối tượng Date 3-3</vt:lpstr>
      <vt:lpstr>Câu lệnh with</vt:lpstr>
      <vt:lpstr>Các đối tượng Browser</vt:lpstr>
      <vt:lpstr>Đối tượng Window 1-4</vt:lpstr>
      <vt:lpstr>Đối tượng Window 2-4</vt:lpstr>
      <vt:lpstr>Đối tượng Window 3-4</vt:lpstr>
      <vt:lpstr>Đối tượng Window 4-4</vt:lpstr>
      <vt:lpstr>Đối tượng History 1-2</vt:lpstr>
      <vt:lpstr>Đối tượng history 2-2</vt:lpstr>
      <vt:lpstr>Đối tượng navigator 1-2</vt:lpstr>
      <vt:lpstr>Đối tượng navigator 2-2</vt:lpstr>
      <vt:lpstr>Đối tượng location</vt:lpstr>
      <vt:lpstr>DOM-Mô hình đối tượng tài liệu 1-3</vt:lpstr>
      <vt:lpstr>DOM-Mô hình đối tượng tài liệu 2-3</vt:lpstr>
      <vt:lpstr>DOM-Mô hình đối tượng tài liệu 3-3</vt:lpstr>
      <vt:lpstr>Đối tượng Document 1-3</vt:lpstr>
      <vt:lpstr>Đối tượng Document 2-3</vt:lpstr>
      <vt:lpstr>Đối tượng Document 3-3</vt:lpstr>
      <vt:lpstr>Đối tượng Form 1-2</vt:lpstr>
      <vt:lpstr>Đối tượng Form 2-2</vt:lpstr>
      <vt:lpstr>Tổng kết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15 XP</dc:title>
  <dc:creator>Aptech Limited</dc:creator>
  <cp:lastModifiedBy>Trung Hoàng</cp:lastModifiedBy>
  <cp:revision>9</cp:revision>
  <dcterms:created xsi:type="dcterms:W3CDTF">2017-10-24T10:06:51Z</dcterms:created>
  <dcterms:modified xsi:type="dcterms:W3CDTF">2017-11-06T07:27:50Z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2016-08-05T00:00:00Z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2017-10-24T00:00:00Z</vt:filetime>
  </property>
</Properties>
</file>